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8" r:id="rId2"/>
    <p:sldMasterId id="2147483711" r:id="rId3"/>
    <p:sldMasterId id="2147483724" r:id="rId4"/>
    <p:sldMasterId id="2147483737" r:id="rId5"/>
    <p:sldMasterId id="2147483750" r:id="rId6"/>
    <p:sldMasterId id="2147483762" r:id="rId7"/>
  </p:sldMasterIdLst>
  <p:notesMasterIdLst>
    <p:notesMasterId r:id="rId133"/>
  </p:notesMasterIdLst>
  <p:sldIdLst>
    <p:sldId id="1053" r:id="rId8"/>
    <p:sldId id="1018" r:id="rId9"/>
    <p:sldId id="1019" r:id="rId10"/>
    <p:sldId id="1020" r:id="rId11"/>
    <p:sldId id="1021" r:id="rId12"/>
    <p:sldId id="912" r:id="rId13"/>
    <p:sldId id="913" r:id="rId14"/>
    <p:sldId id="1022" r:id="rId15"/>
    <p:sldId id="1023" r:id="rId16"/>
    <p:sldId id="1024" r:id="rId17"/>
    <p:sldId id="1025" r:id="rId18"/>
    <p:sldId id="1026" r:id="rId19"/>
    <p:sldId id="1027" r:id="rId20"/>
    <p:sldId id="914" r:id="rId21"/>
    <p:sldId id="915" r:id="rId22"/>
    <p:sldId id="916" r:id="rId23"/>
    <p:sldId id="917" r:id="rId24"/>
    <p:sldId id="918" r:id="rId25"/>
    <p:sldId id="919" r:id="rId26"/>
    <p:sldId id="920" r:id="rId27"/>
    <p:sldId id="1028" r:id="rId28"/>
    <p:sldId id="1029" r:id="rId29"/>
    <p:sldId id="1030" r:id="rId30"/>
    <p:sldId id="1031" r:id="rId31"/>
    <p:sldId id="921" r:id="rId32"/>
    <p:sldId id="922" r:id="rId33"/>
    <p:sldId id="923" r:id="rId34"/>
    <p:sldId id="1032" r:id="rId35"/>
    <p:sldId id="1033" r:id="rId36"/>
    <p:sldId id="924" r:id="rId37"/>
    <p:sldId id="925" r:id="rId38"/>
    <p:sldId id="1034" r:id="rId39"/>
    <p:sldId id="1035" r:id="rId40"/>
    <p:sldId id="926" r:id="rId41"/>
    <p:sldId id="1036" r:id="rId42"/>
    <p:sldId id="927" r:id="rId43"/>
    <p:sldId id="928" r:id="rId44"/>
    <p:sldId id="1037" r:id="rId45"/>
    <p:sldId id="1038" r:id="rId46"/>
    <p:sldId id="929" r:id="rId47"/>
    <p:sldId id="930" r:id="rId48"/>
    <p:sldId id="931" r:id="rId49"/>
    <p:sldId id="932" r:id="rId50"/>
    <p:sldId id="933" r:id="rId51"/>
    <p:sldId id="934" r:id="rId52"/>
    <p:sldId id="937" r:id="rId53"/>
    <p:sldId id="938" r:id="rId54"/>
    <p:sldId id="939" r:id="rId55"/>
    <p:sldId id="940" r:id="rId56"/>
    <p:sldId id="941" r:id="rId57"/>
    <p:sldId id="942" r:id="rId58"/>
    <p:sldId id="943" r:id="rId59"/>
    <p:sldId id="944" r:id="rId60"/>
    <p:sldId id="1040" r:id="rId61"/>
    <p:sldId id="1041" r:id="rId62"/>
    <p:sldId id="945" r:id="rId63"/>
    <p:sldId id="946" r:id="rId64"/>
    <p:sldId id="1042" r:id="rId65"/>
    <p:sldId id="1044" r:id="rId66"/>
    <p:sldId id="947" r:id="rId67"/>
    <p:sldId id="948" r:id="rId68"/>
    <p:sldId id="949" r:id="rId69"/>
    <p:sldId id="950" r:id="rId70"/>
    <p:sldId id="951" r:id="rId71"/>
    <p:sldId id="952" r:id="rId72"/>
    <p:sldId id="953" r:id="rId73"/>
    <p:sldId id="954" r:id="rId74"/>
    <p:sldId id="955" r:id="rId75"/>
    <p:sldId id="956" r:id="rId76"/>
    <p:sldId id="957" r:id="rId77"/>
    <p:sldId id="958" r:id="rId78"/>
    <p:sldId id="959" r:id="rId79"/>
    <p:sldId id="960" r:id="rId80"/>
    <p:sldId id="961" r:id="rId81"/>
    <p:sldId id="962" r:id="rId82"/>
    <p:sldId id="963" r:id="rId83"/>
    <p:sldId id="964" r:id="rId84"/>
    <p:sldId id="965" r:id="rId85"/>
    <p:sldId id="966" r:id="rId86"/>
    <p:sldId id="967" r:id="rId87"/>
    <p:sldId id="968" r:id="rId88"/>
    <p:sldId id="969" r:id="rId89"/>
    <p:sldId id="970" r:id="rId90"/>
    <p:sldId id="971" r:id="rId91"/>
    <p:sldId id="972" r:id="rId92"/>
    <p:sldId id="1013" r:id="rId93"/>
    <p:sldId id="974" r:id="rId94"/>
    <p:sldId id="975" r:id="rId95"/>
    <p:sldId id="976" r:id="rId96"/>
    <p:sldId id="1045" r:id="rId97"/>
    <p:sldId id="977" r:id="rId98"/>
    <p:sldId id="978" r:id="rId99"/>
    <p:sldId id="979" r:id="rId100"/>
    <p:sldId id="980" r:id="rId101"/>
    <p:sldId id="981" r:id="rId102"/>
    <p:sldId id="1047" r:id="rId103"/>
    <p:sldId id="982" r:id="rId104"/>
    <p:sldId id="983" r:id="rId105"/>
    <p:sldId id="984" r:id="rId106"/>
    <p:sldId id="985" r:id="rId107"/>
    <p:sldId id="986" r:id="rId108"/>
    <p:sldId id="987" r:id="rId109"/>
    <p:sldId id="988" r:id="rId110"/>
    <p:sldId id="989" r:id="rId111"/>
    <p:sldId id="992" r:id="rId112"/>
    <p:sldId id="993" r:id="rId113"/>
    <p:sldId id="994" r:id="rId114"/>
    <p:sldId id="995" r:id="rId115"/>
    <p:sldId id="996" r:id="rId116"/>
    <p:sldId id="1048" r:id="rId117"/>
    <p:sldId id="997" r:id="rId118"/>
    <p:sldId id="998" r:id="rId119"/>
    <p:sldId id="999" r:id="rId120"/>
    <p:sldId id="1000" r:id="rId121"/>
    <p:sldId id="1001" r:id="rId122"/>
    <p:sldId id="1002" r:id="rId123"/>
    <p:sldId id="1003" r:id="rId124"/>
    <p:sldId id="1004" r:id="rId125"/>
    <p:sldId id="1005" r:id="rId126"/>
    <p:sldId id="1006" r:id="rId127"/>
    <p:sldId id="1007" r:id="rId128"/>
    <p:sldId id="1050" r:id="rId129"/>
    <p:sldId id="1049" r:id="rId130"/>
    <p:sldId id="1051" r:id="rId131"/>
    <p:sldId id="1052"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1053"/>
            <p14:sldId id="1018"/>
            <p14:sldId id="1019"/>
            <p14:sldId id="1020"/>
            <p14:sldId id="1021"/>
            <p14:sldId id="912"/>
            <p14:sldId id="913"/>
            <p14:sldId id="1022"/>
            <p14:sldId id="1023"/>
            <p14:sldId id="1024"/>
            <p14:sldId id="1025"/>
            <p14:sldId id="1026"/>
            <p14:sldId id="1027"/>
            <p14:sldId id="914"/>
            <p14:sldId id="915"/>
            <p14:sldId id="916"/>
            <p14:sldId id="917"/>
            <p14:sldId id="918"/>
            <p14:sldId id="919"/>
            <p14:sldId id="920"/>
            <p14:sldId id="1028"/>
            <p14:sldId id="1029"/>
            <p14:sldId id="1030"/>
            <p14:sldId id="1031"/>
            <p14:sldId id="921"/>
            <p14:sldId id="922"/>
            <p14:sldId id="923"/>
            <p14:sldId id="1032"/>
            <p14:sldId id="1033"/>
            <p14:sldId id="924"/>
            <p14:sldId id="925"/>
            <p14:sldId id="1034"/>
            <p14:sldId id="1035"/>
            <p14:sldId id="926"/>
            <p14:sldId id="1036"/>
            <p14:sldId id="927"/>
            <p14:sldId id="928"/>
            <p14:sldId id="1037"/>
            <p14:sldId id="1038"/>
            <p14:sldId id="929"/>
            <p14:sldId id="930"/>
            <p14:sldId id="931"/>
            <p14:sldId id="932"/>
            <p14:sldId id="933"/>
            <p14:sldId id="934"/>
            <p14:sldId id="937"/>
            <p14:sldId id="938"/>
            <p14:sldId id="939"/>
            <p14:sldId id="940"/>
            <p14:sldId id="941"/>
            <p14:sldId id="942"/>
            <p14:sldId id="943"/>
            <p14:sldId id="944"/>
            <p14:sldId id="1040"/>
            <p14:sldId id="1041"/>
            <p14:sldId id="945"/>
            <p14:sldId id="946"/>
            <p14:sldId id="1042"/>
            <p14:sldId id="1044"/>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1013"/>
            <p14:sldId id="974"/>
            <p14:sldId id="975"/>
            <p14:sldId id="976"/>
            <p14:sldId id="1045"/>
            <p14:sldId id="977"/>
            <p14:sldId id="978"/>
            <p14:sldId id="979"/>
            <p14:sldId id="980"/>
            <p14:sldId id="981"/>
            <p14:sldId id="1047"/>
            <p14:sldId id="982"/>
            <p14:sldId id="983"/>
            <p14:sldId id="984"/>
            <p14:sldId id="985"/>
            <p14:sldId id="986"/>
            <p14:sldId id="987"/>
            <p14:sldId id="988"/>
            <p14:sldId id="989"/>
            <p14:sldId id="992"/>
            <p14:sldId id="993"/>
            <p14:sldId id="994"/>
            <p14:sldId id="995"/>
            <p14:sldId id="996"/>
            <p14:sldId id="1048"/>
            <p14:sldId id="997"/>
            <p14:sldId id="998"/>
            <p14:sldId id="999"/>
            <p14:sldId id="1000"/>
            <p14:sldId id="1001"/>
            <p14:sldId id="1002"/>
            <p14:sldId id="1003"/>
            <p14:sldId id="1004"/>
            <p14:sldId id="1005"/>
            <p14:sldId id="1006"/>
            <p14:sldId id="1007"/>
            <p14:sldId id="1050"/>
            <p14:sldId id="1049"/>
            <p14:sldId id="1051"/>
            <p14:sldId id="105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3F3F3"/>
    <a:srgbClr val="010101"/>
    <a:srgbClr val="000000"/>
    <a:srgbClr val="5F5D5E"/>
    <a:srgbClr val="0C0807"/>
    <a:srgbClr val="AD9370"/>
    <a:srgbClr val="090909"/>
    <a:srgbClr val="C9D3B0"/>
    <a:srgbClr val="7E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5" autoAdjust="0"/>
    <p:restoredTop sz="65207"/>
  </p:normalViewPr>
  <p:slideViewPr>
    <p:cSldViewPr snapToGrid="0">
      <p:cViewPr>
        <p:scale>
          <a:sx n="57" d="100"/>
          <a:sy n="57" d="100"/>
        </p:scale>
        <p:origin x="1552" y="400"/>
      </p:cViewPr>
      <p:guideLst>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00" Type="http://schemas.openxmlformats.org/officeDocument/2006/relationships/slide" Target="slides/slide93.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notesMaster" Target="notesMasters/notesMaster1.xml"/><Relationship Id="rId134" Type="http://schemas.openxmlformats.org/officeDocument/2006/relationships/commentAuthors" Target="commentAuthors.xml"/><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257466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s://www.baidu.com/s?wd=%E5%9B%BD%E6%B0%91%E6%94%BF%E5%BA%9C&amp;tn=SE_PcZhidaonwhc_ngpagmjz&amp;rsv_dl=gh_pc_zhidao"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67339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29</a:t>
            </a:fld>
            <a:endParaRPr lang="zh-CN" altLang="en-US"/>
          </a:p>
        </p:txBody>
      </p:sp>
    </p:spTree>
    <p:extLst>
      <p:ext uri="{BB962C8B-B14F-4D97-AF65-F5344CB8AC3E}">
        <p14:creationId xmlns:p14="http://schemas.microsoft.com/office/powerpoint/2010/main" val="64537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32</a:t>
            </a:fld>
            <a:endParaRPr lang="zh-CN" altLang="en-US"/>
          </a:p>
        </p:txBody>
      </p:sp>
    </p:spTree>
    <p:extLst>
      <p:ext uri="{BB962C8B-B14F-4D97-AF65-F5344CB8AC3E}">
        <p14:creationId xmlns:p14="http://schemas.microsoft.com/office/powerpoint/2010/main" val="176801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33</a:t>
            </a:fld>
            <a:endParaRPr lang="zh-CN" altLang="en-US"/>
          </a:p>
        </p:txBody>
      </p:sp>
    </p:spTree>
    <p:extLst>
      <p:ext uri="{BB962C8B-B14F-4D97-AF65-F5344CB8AC3E}">
        <p14:creationId xmlns:p14="http://schemas.microsoft.com/office/powerpoint/2010/main" val="2106164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PPT</a:t>
            </a:r>
          </a:p>
          <a:p>
            <a:endParaRPr kumimoji="1" lang="en-US" altLang="zh-CN" dirty="0" smtClean="0"/>
          </a:p>
          <a:p>
            <a:r>
              <a:rPr lang="zh-CN" altLang="en-US" sz="1200" b="0" i="0" u="none" strike="noStrike" kern="1200" dirty="0" smtClean="0">
                <a:solidFill>
                  <a:schemeClr val="tx1"/>
                </a:solidFill>
                <a:effectLst/>
                <a:latin typeface="+mn-lt"/>
                <a:ea typeface="+mn-ea"/>
                <a:cs typeface="+mn-cs"/>
              </a:rPr>
              <a:t>当时</a:t>
            </a:r>
            <a:r>
              <a:rPr lang="zh-CN" altLang="en-US" sz="1200" b="0" i="0" u="none" strike="noStrike" kern="1200" dirty="0" smtClean="0">
                <a:solidFill>
                  <a:schemeClr val="tx1"/>
                </a:solidFill>
                <a:effectLst/>
                <a:latin typeface="+mn-lt"/>
                <a:ea typeface="+mn-ea"/>
                <a:cs typeface="+mn-cs"/>
                <a:hlinkClick r:id="rId3"/>
              </a:rPr>
              <a:t>国民政府</a:t>
            </a:r>
            <a:r>
              <a:rPr lang="zh-CN" altLang="en-US" sz="1200" b="0" i="0" u="none" strike="noStrike" kern="1200" dirty="0" smtClean="0">
                <a:solidFill>
                  <a:schemeClr val="tx1"/>
                </a:solidFill>
                <a:effectLst/>
                <a:latin typeface="+mn-lt"/>
                <a:ea typeface="+mn-ea"/>
                <a:cs typeface="+mn-cs"/>
              </a:rPr>
              <a:t>把尚未被日军占领的地区如四川、云南、贵州、陕西等地称作大后方，大后方提供了抗战的人力和物质基础，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35</a:t>
            </a:fld>
            <a:endParaRPr lang="zh-CN" altLang="en-US"/>
          </a:p>
        </p:txBody>
      </p:sp>
    </p:spTree>
    <p:extLst>
      <p:ext uri="{BB962C8B-B14F-4D97-AF65-F5344CB8AC3E}">
        <p14:creationId xmlns:p14="http://schemas.microsoft.com/office/powerpoint/2010/main" val="710675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PPT</a:t>
            </a:r>
          </a:p>
          <a:p>
            <a:endParaRPr kumimoji="1" lang="en-US" altLang="zh-CN" dirty="0" smtClean="0"/>
          </a:p>
          <a:p>
            <a:r>
              <a:rPr kumimoji="1" lang="zh-CN" altLang="en-US" dirty="0" smtClean="0"/>
              <a:t>无问西东</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38</a:t>
            </a:fld>
            <a:endParaRPr lang="zh-CN" altLang="en-US"/>
          </a:p>
        </p:txBody>
      </p:sp>
    </p:spTree>
    <p:extLst>
      <p:ext uri="{BB962C8B-B14F-4D97-AF65-F5344CB8AC3E}">
        <p14:creationId xmlns:p14="http://schemas.microsoft.com/office/powerpoint/2010/main" val="988527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PPT</a:t>
            </a:r>
          </a:p>
          <a:p>
            <a:endParaRPr kumimoji="1" lang="en-US" altLang="zh-CN" dirty="0" smtClean="0"/>
          </a:p>
          <a:p>
            <a:r>
              <a:rPr kumimoji="1" lang="zh-CN" altLang="en-US" dirty="0" smtClean="0"/>
              <a:t>无问西东</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39</a:t>
            </a:fld>
            <a:endParaRPr lang="zh-CN" altLang="en-US"/>
          </a:p>
        </p:txBody>
      </p:sp>
    </p:spTree>
    <p:extLst>
      <p:ext uri="{BB962C8B-B14F-4D97-AF65-F5344CB8AC3E}">
        <p14:creationId xmlns:p14="http://schemas.microsoft.com/office/powerpoint/2010/main" val="182855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当时有两个派别，一个说中国就要赢了，一个说中国就要灭亡了</a:t>
            </a:r>
            <a:endParaRPr kumimoji="1" lang="en-US" altLang="zh-CN" dirty="0" smtClean="0"/>
          </a:p>
          <a:p>
            <a:endParaRPr kumimoji="1" lang="en-US" altLang="zh-CN" dirty="0" smtClean="0"/>
          </a:p>
          <a:p>
            <a:r>
              <a:rPr kumimoji="1" lang="en-US" altLang="zh-CN" dirty="0" smtClean="0"/>
              <a:t>PPT</a:t>
            </a:r>
          </a:p>
          <a:p>
            <a:r>
              <a:rPr kumimoji="1" lang="zh-CN" altLang="en-US" dirty="0" smtClean="0"/>
              <a:t>相持：一起耗着，，看谁耗得起，，，可以不战而胜，，，这是理论，，</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54</a:t>
            </a:fld>
            <a:endParaRPr lang="zh-CN" altLang="en-US"/>
          </a:p>
        </p:txBody>
      </p:sp>
    </p:spTree>
    <p:extLst>
      <p:ext uri="{BB962C8B-B14F-4D97-AF65-F5344CB8AC3E}">
        <p14:creationId xmlns:p14="http://schemas.microsoft.com/office/powerpoint/2010/main" val="1424315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刚才说的是持久战理论，紧接着毛爷爷说，咱们一定要巩固一下抗日民族统一</a:t>
            </a:r>
            <a:endParaRPr kumimoji="1" lang="en-US" altLang="zh-CN" dirty="0" smtClean="0"/>
          </a:p>
          <a:p>
            <a:r>
              <a:rPr kumimoji="1" lang="zh-CN" altLang="en-US" dirty="0" smtClean="0"/>
              <a:t>然后就把整个抗日民族统一战线的势力，划分为</a:t>
            </a:r>
            <a:r>
              <a:rPr kumimoji="1" lang="en-US" altLang="zh-CN" dirty="0" smtClean="0"/>
              <a:t>3</a:t>
            </a:r>
            <a:r>
              <a:rPr kumimoji="1" lang="zh-CN" altLang="en-US" dirty="0" smtClean="0"/>
              <a:t>股。分别是，</a:t>
            </a:r>
            <a:endParaRPr kumimoji="1" lang="en-US" altLang="zh-CN" dirty="0" smtClean="0"/>
          </a:p>
          <a:p>
            <a:endParaRPr kumimoji="1" lang="en-US" altLang="zh-CN" dirty="0" smtClean="0"/>
          </a:p>
          <a:p>
            <a:r>
              <a:rPr kumimoji="1" lang="en-US" altLang="zh-CN" dirty="0" smtClean="0"/>
              <a:t>PPT</a:t>
            </a:r>
          </a:p>
          <a:p>
            <a:endParaRPr kumimoji="1" lang="en-US" altLang="zh-CN" dirty="0" smtClean="0"/>
          </a:p>
          <a:p>
            <a:r>
              <a:rPr kumimoji="1" lang="zh-CN" altLang="en-US" dirty="0" smtClean="0"/>
              <a:t>顽固：我自己就可以把小日本打到，，不愿意与共产党合作，，，记住一定是抗日的！！！</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58</a:t>
            </a:fld>
            <a:endParaRPr lang="zh-CN" altLang="en-US"/>
          </a:p>
        </p:txBody>
      </p:sp>
    </p:spTree>
    <p:extLst>
      <p:ext uri="{BB962C8B-B14F-4D97-AF65-F5344CB8AC3E}">
        <p14:creationId xmlns:p14="http://schemas.microsoft.com/office/powerpoint/2010/main" val="203294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98</a:t>
            </a:fld>
            <a:endParaRPr lang="zh-CN" altLang="en-US">
              <a:solidFill>
                <a:prstClr val="black"/>
              </a:solidFill>
            </a:endParaRPr>
          </a:p>
        </p:txBody>
      </p:sp>
    </p:spTree>
    <p:extLst>
      <p:ext uri="{BB962C8B-B14F-4D97-AF65-F5344CB8AC3E}">
        <p14:creationId xmlns:p14="http://schemas.microsoft.com/office/powerpoint/2010/main" val="139408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109</a:t>
            </a:fld>
            <a:endParaRPr lang="zh-CN" altLang="en-US">
              <a:solidFill>
                <a:prstClr val="black"/>
              </a:solidFill>
            </a:endParaRPr>
          </a:p>
        </p:txBody>
      </p:sp>
    </p:spTree>
    <p:extLst>
      <p:ext uri="{BB962C8B-B14F-4D97-AF65-F5344CB8AC3E}">
        <p14:creationId xmlns:p14="http://schemas.microsoft.com/office/powerpoint/2010/main" val="184887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a:t>
            </a:fld>
            <a:endParaRPr lang="zh-CN" altLang="en-US"/>
          </a:p>
        </p:txBody>
      </p:sp>
    </p:spTree>
    <p:extLst>
      <p:ext uri="{BB962C8B-B14F-4D97-AF65-F5344CB8AC3E}">
        <p14:creationId xmlns:p14="http://schemas.microsoft.com/office/powerpoint/2010/main" val="611840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110</a:t>
            </a:fld>
            <a:endParaRPr lang="zh-CN" altLang="en-US">
              <a:solidFill>
                <a:prstClr val="black"/>
              </a:solidFill>
            </a:endParaRPr>
          </a:p>
        </p:txBody>
      </p:sp>
    </p:spTree>
    <p:extLst>
      <p:ext uri="{BB962C8B-B14F-4D97-AF65-F5344CB8AC3E}">
        <p14:creationId xmlns:p14="http://schemas.microsoft.com/office/powerpoint/2010/main" val="22902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111</a:t>
            </a:fld>
            <a:endParaRPr lang="zh-CN" altLang="en-US">
              <a:solidFill>
                <a:prstClr val="black"/>
              </a:solidFill>
            </a:endParaRPr>
          </a:p>
        </p:txBody>
      </p:sp>
    </p:spTree>
    <p:extLst>
      <p:ext uri="{BB962C8B-B14F-4D97-AF65-F5344CB8AC3E}">
        <p14:creationId xmlns:p14="http://schemas.microsoft.com/office/powerpoint/2010/main" val="210775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112</a:t>
            </a:fld>
            <a:endParaRPr lang="zh-CN" altLang="en-US">
              <a:solidFill>
                <a:prstClr val="black"/>
              </a:solidFill>
            </a:endParaRPr>
          </a:p>
        </p:txBody>
      </p:sp>
    </p:spTree>
    <p:extLst>
      <p:ext uri="{BB962C8B-B14F-4D97-AF65-F5344CB8AC3E}">
        <p14:creationId xmlns:p14="http://schemas.microsoft.com/office/powerpoint/2010/main" val="19296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回顾一下我们本节课讲的内容，，讲了抗日战争：</a:t>
            </a:r>
            <a:endParaRPr kumimoji="1" lang="en-US" altLang="zh-CN" dirty="0" smtClean="0"/>
          </a:p>
          <a:p>
            <a:r>
              <a:rPr kumimoji="1" lang="en-US" altLang="zh-CN" dirty="0" smtClean="0"/>
              <a:t>1.</a:t>
            </a:r>
            <a:r>
              <a:rPr kumimoji="1" lang="zh-CN" altLang="en-US" dirty="0" smtClean="0"/>
              <a:t>在东北牺牲的抗日将领是？？？杨靖宇</a:t>
            </a:r>
            <a:endParaRPr kumimoji="1" lang="en-US" altLang="zh-CN" dirty="0" smtClean="0"/>
          </a:p>
          <a:p>
            <a:r>
              <a:rPr lang="en-US" altLang="zh-CN" dirty="0" smtClean="0">
                <a:solidFill>
                  <a:srgbClr val="C00000"/>
                </a:solidFill>
                <a:latin typeface="黑体" pitchFamily="49" charset="-122"/>
                <a:ea typeface="黑体" pitchFamily="49" charset="-122"/>
                <a:sym typeface="微软雅黑" pitchFamily="34" charset="-122"/>
              </a:rPr>
              <a:t>2.</a:t>
            </a:r>
            <a:r>
              <a:rPr lang="zh-CN" altLang="en-US" dirty="0" smtClean="0">
                <a:solidFill>
                  <a:srgbClr val="C00000"/>
                </a:solidFill>
                <a:latin typeface="黑体" pitchFamily="49" charset="-122"/>
                <a:ea typeface="黑体" pitchFamily="49" charset="-122"/>
                <a:sym typeface="微软雅黑" pitchFamily="34" charset="-122"/>
              </a:rPr>
              <a:t>标志着中国人民抗日救亡运动新高潮的到来，是哪一次运动？</a:t>
            </a:r>
            <a:r>
              <a:rPr lang="en-US" altLang="zh-CN" dirty="0" smtClean="0">
                <a:solidFill>
                  <a:srgbClr val="C00000"/>
                </a:solidFill>
                <a:latin typeface="黑体" pitchFamily="49" charset="-122"/>
                <a:ea typeface="黑体" pitchFamily="49" charset="-122"/>
                <a:sym typeface="微软雅黑" pitchFamily="34" charset="-122"/>
              </a:rPr>
              <a:t>A</a:t>
            </a:r>
            <a:r>
              <a:rPr lang="zh-CN" altLang="en-US" dirty="0" smtClean="0">
                <a:solidFill>
                  <a:srgbClr val="C00000"/>
                </a:solidFill>
                <a:latin typeface="黑体" pitchFamily="49" charset="-122"/>
                <a:ea typeface="黑体" pitchFamily="49" charset="-122"/>
                <a:sym typeface="微软雅黑" pitchFamily="34" charset="-122"/>
              </a:rPr>
              <a:t>五四运动</a:t>
            </a:r>
            <a:r>
              <a:rPr lang="en-US" altLang="zh-CN" dirty="0" smtClean="0">
                <a:solidFill>
                  <a:srgbClr val="C00000"/>
                </a:solidFill>
                <a:latin typeface="黑体" pitchFamily="49" charset="-122"/>
                <a:ea typeface="黑体" pitchFamily="49" charset="-122"/>
                <a:sym typeface="微软雅黑" pitchFamily="34" charset="-122"/>
              </a:rPr>
              <a:t>B</a:t>
            </a:r>
            <a:r>
              <a:rPr lang="zh-CN" altLang="en-US" dirty="0" smtClean="0">
                <a:solidFill>
                  <a:srgbClr val="C00000"/>
                </a:solidFill>
                <a:latin typeface="黑体" pitchFamily="49" charset="-122"/>
                <a:ea typeface="黑体" pitchFamily="49" charset="-122"/>
                <a:sym typeface="微软雅黑" pitchFamily="34" charset="-122"/>
              </a:rPr>
              <a:t>新文化运动</a:t>
            </a:r>
            <a:r>
              <a:rPr lang="en-US" altLang="zh-CN" dirty="0" smtClean="0">
                <a:solidFill>
                  <a:srgbClr val="C00000"/>
                </a:solidFill>
                <a:latin typeface="黑体" pitchFamily="49" charset="-122"/>
                <a:ea typeface="黑体" pitchFamily="49" charset="-122"/>
                <a:sym typeface="微软雅黑" pitchFamily="34" charset="-122"/>
              </a:rPr>
              <a:t>C</a:t>
            </a:r>
            <a:r>
              <a:rPr lang="zh-CN" altLang="en-US" dirty="0" smtClean="0">
                <a:solidFill>
                  <a:srgbClr val="C00000"/>
                </a:solidFill>
                <a:latin typeface="黑体" pitchFamily="49" charset="-122"/>
                <a:ea typeface="黑体" pitchFamily="49" charset="-122"/>
                <a:sym typeface="微软雅黑" pitchFamily="34" charset="-122"/>
              </a:rPr>
              <a:t>一二九运动</a:t>
            </a:r>
            <a:endParaRPr lang="en-US" altLang="zh-CN" dirty="0" smtClean="0">
              <a:solidFill>
                <a:srgbClr val="C00000"/>
              </a:solidFill>
              <a:latin typeface="黑体" pitchFamily="49" charset="-122"/>
              <a:ea typeface="黑体" pitchFamily="49" charset="-122"/>
              <a:sym typeface="微软雅黑" pitchFamily="34" charset="-122"/>
            </a:endParaRPr>
          </a:p>
          <a:p>
            <a:r>
              <a:rPr lang="en-US" altLang="zh-CN" dirty="0" smtClean="0">
                <a:latin typeface="黑体" pitchFamily="49" charset="-122"/>
                <a:ea typeface="黑体" pitchFamily="49" charset="-122"/>
                <a:sym typeface="微软雅黑" pitchFamily="34" charset="-122"/>
              </a:rPr>
              <a:t>3.</a:t>
            </a:r>
            <a:r>
              <a:rPr lang="zh-CN" altLang="en-US" dirty="0" smtClean="0">
                <a:latin typeface="黑体" pitchFamily="49" charset="-122"/>
                <a:ea typeface="黑体" pitchFamily="49" charset="-122"/>
                <a:sym typeface="微软雅黑" pitchFamily="34" charset="-122"/>
              </a:rPr>
              <a:t>提出在抗日条件下重建</a:t>
            </a:r>
            <a:r>
              <a:rPr lang="zh-CN" altLang="en-US" dirty="0" smtClean="0">
                <a:solidFill>
                  <a:srgbClr val="C00000"/>
                </a:solidFill>
                <a:latin typeface="黑体" pitchFamily="49" charset="-122"/>
                <a:ea typeface="黑体" pitchFamily="49" charset="-122"/>
                <a:sym typeface="微软雅黑" pitchFamily="34" charset="-122"/>
              </a:rPr>
              <a:t>抗日民族统一战线</a:t>
            </a:r>
            <a:r>
              <a:rPr lang="zh-CN" altLang="en-US" dirty="0" smtClean="0">
                <a:latin typeface="黑体" pitchFamily="49" charset="-122"/>
                <a:ea typeface="黑体" pitchFamily="49" charset="-122"/>
                <a:sym typeface="微软雅黑" pitchFamily="34" charset="-122"/>
              </a:rPr>
              <a:t>的新政策是哪一次会议？？伸出友谊之手？？</a:t>
            </a:r>
            <a:r>
              <a:rPr lang="en-US" altLang="zh-CN" dirty="0" smtClean="0">
                <a:latin typeface="黑体" pitchFamily="49" charset="-122"/>
                <a:ea typeface="黑体" pitchFamily="49" charset="-122"/>
                <a:sym typeface="微软雅黑" pitchFamily="34" charset="-122"/>
              </a:rPr>
              <a:t>A</a:t>
            </a:r>
            <a:r>
              <a:rPr lang="zh-CN" altLang="en-US" dirty="0" smtClean="0">
                <a:latin typeface="黑体" pitchFamily="49" charset="-122"/>
                <a:ea typeface="黑体" pitchFamily="49" charset="-122"/>
                <a:sym typeface="微软雅黑" pitchFamily="34" charset="-122"/>
              </a:rPr>
              <a:t>洛川</a:t>
            </a:r>
            <a:r>
              <a:rPr lang="en-US" altLang="zh-CN" dirty="0" smtClean="0">
                <a:latin typeface="黑体" pitchFamily="49" charset="-122"/>
                <a:ea typeface="黑体" pitchFamily="49" charset="-122"/>
                <a:sym typeface="微软雅黑" pitchFamily="34" charset="-122"/>
              </a:rPr>
              <a:t>B</a:t>
            </a:r>
            <a:r>
              <a:rPr lang="zh-CN" altLang="en-US" dirty="0" smtClean="0">
                <a:latin typeface="黑体" pitchFamily="49" charset="-122"/>
                <a:ea typeface="黑体" pitchFamily="49" charset="-122"/>
                <a:sym typeface="微软雅黑" pitchFamily="34" charset="-122"/>
              </a:rPr>
              <a:t>瓦窑堡</a:t>
            </a:r>
            <a:r>
              <a:rPr lang="en-US" altLang="zh-CN" dirty="0" smtClean="0">
                <a:latin typeface="黑体" pitchFamily="49" charset="-122"/>
                <a:ea typeface="黑体" pitchFamily="49" charset="-122"/>
                <a:sym typeface="微软雅黑" pitchFamily="34" charset="-122"/>
              </a:rPr>
              <a:t>C</a:t>
            </a:r>
            <a:r>
              <a:rPr lang="zh-CN" altLang="en-US" dirty="0" smtClean="0">
                <a:latin typeface="黑体" pitchFamily="49" charset="-122"/>
                <a:ea typeface="黑体" pitchFamily="49" charset="-122"/>
                <a:sym typeface="微软雅黑" pitchFamily="34" charset="-122"/>
              </a:rPr>
              <a:t>遵义</a:t>
            </a:r>
            <a:endParaRPr lang="en-US" altLang="zh-CN" dirty="0" smtClean="0">
              <a:latin typeface="黑体" pitchFamily="49" charset="-122"/>
              <a:ea typeface="黑体" pitchFamily="49" charset="-122"/>
              <a:sym typeface="微软雅黑" pitchFamily="34" charset="-122"/>
            </a:endParaRPr>
          </a:p>
          <a:p>
            <a:r>
              <a:rPr lang="en-US" altLang="zh-CN" dirty="0" smtClean="0">
                <a:latin typeface="黑体" pitchFamily="49" charset="-122"/>
                <a:ea typeface="黑体" pitchFamily="49" charset="-122"/>
                <a:sym typeface="微软雅黑" pitchFamily="34" charset="-122"/>
              </a:rPr>
              <a:t>4.1936</a:t>
            </a:r>
            <a:r>
              <a:rPr lang="zh-CN" altLang="en-US" dirty="0" smtClean="0">
                <a:latin typeface="黑体" pitchFamily="49" charset="-122"/>
                <a:ea typeface="黑体" pitchFamily="49" charset="-122"/>
                <a:sym typeface="微软雅黑" pitchFamily="34" charset="-122"/>
              </a:rPr>
              <a:t>年</a:t>
            </a:r>
            <a:r>
              <a:rPr lang="en-US" altLang="zh-CN" dirty="0" smtClean="0">
                <a:latin typeface="黑体" pitchFamily="49" charset="-122"/>
                <a:ea typeface="黑体" pitchFamily="49" charset="-122"/>
                <a:sym typeface="微软雅黑" pitchFamily="34" charset="-122"/>
              </a:rPr>
              <a:t>12</a:t>
            </a:r>
            <a:r>
              <a:rPr lang="zh-CN" altLang="en-US" dirty="0" smtClean="0">
                <a:latin typeface="黑体" pitchFamily="49" charset="-122"/>
                <a:ea typeface="黑体" pitchFamily="49" charset="-122"/>
                <a:sym typeface="微软雅黑" pitchFamily="34" charset="-122"/>
              </a:rPr>
              <a:t>月</a:t>
            </a:r>
            <a:r>
              <a:rPr lang="en-US" altLang="zh-CN" dirty="0" smtClean="0">
                <a:latin typeface="黑体" pitchFamily="49" charset="-122"/>
                <a:ea typeface="黑体" pitchFamily="49" charset="-122"/>
                <a:sym typeface="微软雅黑" pitchFamily="34" charset="-122"/>
              </a:rPr>
              <a:t>12</a:t>
            </a:r>
            <a:r>
              <a:rPr lang="zh-CN" altLang="en-US" dirty="0" smtClean="0">
                <a:latin typeface="黑体" pitchFamily="49" charset="-122"/>
                <a:ea typeface="黑体" pitchFamily="49" charset="-122"/>
                <a:sym typeface="微软雅黑" pitchFamily="34" charset="-122"/>
              </a:rPr>
              <a:t>日张学良杨虎城发动的是？？？</a:t>
            </a:r>
            <a:endParaRPr lang="en-US" altLang="zh-CN" dirty="0" smtClean="0">
              <a:latin typeface="黑体" pitchFamily="49" charset="-122"/>
              <a:ea typeface="黑体" pitchFamily="49" charset="-122"/>
              <a:sym typeface="微软雅黑" pitchFamily="34" charset="-122"/>
            </a:endParaRPr>
          </a:p>
          <a:p>
            <a:r>
              <a:rPr kumimoji="1" lang="en-US" altLang="zh-CN" b="1" u="sng" strike="noStrike" dirty="0" smtClean="0"/>
              <a:t>5.</a:t>
            </a:r>
            <a:r>
              <a:rPr kumimoji="1" lang="zh-CN" altLang="en-US" b="1" u="sng" strike="noStrike" dirty="0" smtClean="0"/>
              <a:t>正面战场取得的重大的胜利的战役？？</a:t>
            </a:r>
            <a:r>
              <a:rPr kumimoji="1" lang="en-US" altLang="zh-CN" b="1" u="sng" strike="noStrike" dirty="0" smtClean="0"/>
              <a:t>A</a:t>
            </a:r>
            <a:r>
              <a:rPr kumimoji="1" lang="zh-CN" altLang="en-US" b="1" u="sng" strike="noStrike" dirty="0" smtClean="0"/>
              <a:t>台儿庄大捷 </a:t>
            </a:r>
            <a:r>
              <a:rPr kumimoji="1" lang="en-US" altLang="zh-CN" b="1" u="sng" strike="noStrike" dirty="0" smtClean="0"/>
              <a:t>B</a:t>
            </a:r>
            <a:r>
              <a:rPr kumimoji="1" lang="zh-CN" altLang="en-US" b="1" u="sng" strike="noStrike" dirty="0" smtClean="0"/>
              <a:t>平型关大捷</a:t>
            </a:r>
            <a:endParaRPr kumimoji="1" lang="en-US" altLang="zh-CN" b="1" u="sng" strike="noStrike" dirty="0" smtClean="0"/>
          </a:p>
          <a:p>
            <a:r>
              <a:rPr kumimoji="1" lang="en-US" altLang="zh-CN" b="1" u="sng" strike="noStrike" dirty="0" smtClean="0"/>
              <a:t>6.</a:t>
            </a:r>
            <a:r>
              <a:rPr kumimoji="1" lang="zh-CN" altLang="en-US" b="1" u="sng" strike="noStrike" dirty="0" smtClean="0"/>
              <a:t>领导人是？？？？李宗仁</a:t>
            </a:r>
            <a:endParaRPr kumimoji="1" lang="en-US" altLang="zh-CN" b="1" u="sng" strike="noStrik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黑体" pitchFamily="49" charset="-122"/>
                <a:ea typeface="黑体" pitchFamily="49" charset="-122"/>
                <a:sym typeface="微软雅黑" pitchFamily="34" charset="-122"/>
              </a:rPr>
              <a:t>7.</a:t>
            </a:r>
            <a:r>
              <a:rPr lang="zh-CN" altLang="en-US" sz="1200" dirty="0" smtClean="0">
                <a:latin typeface="黑体" pitchFamily="49" charset="-122"/>
                <a:ea typeface="黑体" pitchFamily="49" charset="-122"/>
                <a:sym typeface="微软雅黑" pitchFamily="34" charset="-122"/>
              </a:rPr>
              <a:t>毛泽东</a:t>
            </a:r>
            <a:r>
              <a:rPr lang="en-US" altLang="zh-CN" sz="1200" dirty="0" smtClean="0">
                <a:solidFill>
                  <a:srgbClr val="C00000"/>
                </a:solidFill>
                <a:latin typeface="黑体" pitchFamily="49" charset="-122"/>
                <a:ea typeface="黑体" pitchFamily="49" charset="-122"/>
                <a:sym typeface="微软雅黑" pitchFamily="34" charset="-122"/>
              </a:rPr>
              <a:t>《</a:t>
            </a:r>
            <a:r>
              <a:rPr lang="zh-CN" altLang="en-US" sz="1200" dirty="0" smtClean="0">
                <a:solidFill>
                  <a:srgbClr val="C00000"/>
                </a:solidFill>
                <a:latin typeface="黑体" pitchFamily="49" charset="-122"/>
                <a:ea typeface="黑体" pitchFamily="49" charset="-122"/>
                <a:sym typeface="微软雅黑" pitchFamily="34" charset="-122"/>
              </a:rPr>
              <a:t>论持久战</a:t>
            </a:r>
            <a:r>
              <a:rPr lang="en-US" altLang="zh-CN" sz="1200" dirty="0" smtClean="0">
                <a:solidFill>
                  <a:srgbClr val="C00000"/>
                </a:solidFill>
                <a:latin typeface="黑体" pitchFamily="49" charset="-122"/>
                <a:ea typeface="黑体" pitchFamily="49" charset="-122"/>
                <a:sym typeface="微软雅黑" pitchFamily="34" charset="-122"/>
              </a:rPr>
              <a:t>》</a:t>
            </a:r>
            <a:r>
              <a:rPr lang="zh-CN" altLang="en-US" sz="1200" dirty="0" smtClean="0">
                <a:solidFill>
                  <a:srgbClr val="C00000"/>
                </a:solidFill>
                <a:latin typeface="黑体" pitchFamily="49" charset="-122"/>
                <a:ea typeface="黑体" pitchFamily="49" charset="-122"/>
                <a:sym typeface="微软雅黑" pitchFamily="34" charset="-122"/>
              </a:rPr>
              <a:t>战略防御、战略相持、战略反攻，关键阶段是？？？？？？</a:t>
            </a:r>
            <a:endParaRPr lang="en-US" altLang="zh-CN" sz="1200" dirty="0" smtClean="0">
              <a:solidFill>
                <a:srgbClr val="C00000"/>
              </a:solidFill>
              <a:latin typeface="黑体" pitchFamily="49" charset="-122"/>
              <a:ea typeface="黑体" pitchFamily="49" charset="-122"/>
              <a:sym typeface="微软雅黑" pitchFamily="34" charset="-122"/>
            </a:endParaRPr>
          </a:p>
          <a:p>
            <a:endParaRPr kumimoji="1" lang="en-US" altLang="zh-CN" dirty="0" smtClean="0"/>
          </a:p>
          <a:p>
            <a:r>
              <a:rPr kumimoji="1" lang="zh-CN" altLang="en-US" dirty="0" smtClean="0"/>
              <a:t>第二节</a:t>
            </a:r>
            <a:r>
              <a:rPr kumimoji="1" lang="zh-CN" altLang="en-US" b="1" u="sng" dirty="0" smtClean="0"/>
              <a:t>我们就看看国民党是如何一步一步失去江山，而我们共产党是如何一步一步得到江山得到民心</a:t>
            </a:r>
            <a:endParaRPr kumimoji="1" lang="en-US" altLang="zh-CN" b="1" u="sng" dirty="0" smtClean="0"/>
          </a:p>
          <a:p>
            <a:endParaRPr kumimoji="1" lang="en-US" altLang="zh-CN" dirty="0" smtClean="0"/>
          </a:p>
          <a:p>
            <a:r>
              <a:rPr kumimoji="1" lang="zh-CN" altLang="en-US" dirty="0" smtClean="0"/>
              <a:t>预知后事如何，且听下回分解</a:t>
            </a:r>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122</a:t>
            </a:fld>
            <a:endParaRPr lang="zh-CN" altLang="en-US"/>
          </a:p>
        </p:txBody>
      </p:sp>
    </p:spTree>
    <p:extLst>
      <p:ext uri="{BB962C8B-B14F-4D97-AF65-F5344CB8AC3E}">
        <p14:creationId xmlns:p14="http://schemas.microsoft.com/office/powerpoint/2010/main" val="1470350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艰苦作战之下我们终于取得了胜利</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123</a:t>
            </a:fld>
            <a:endParaRPr lang="zh-CN" altLang="en-US"/>
          </a:p>
        </p:txBody>
      </p:sp>
    </p:spTree>
    <p:extLst>
      <p:ext uri="{BB962C8B-B14F-4D97-AF65-F5344CB8AC3E}">
        <p14:creationId xmlns:p14="http://schemas.microsoft.com/office/powerpoint/2010/main" val="873882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u="sng" dirty="0" smtClean="0"/>
              <a:t>抗日战争结束后国际情况和国内的格局</a:t>
            </a:r>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124</a:t>
            </a:fld>
            <a:endParaRPr lang="zh-CN" altLang="en-US"/>
          </a:p>
        </p:txBody>
      </p:sp>
    </p:spTree>
    <p:extLst>
      <p:ext uri="{BB962C8B-B14F-4D97-AF65-F5344CB8AC3E}">
        <p14:creationId xmlns:p14="http://schemas.microsoft.com/office/powerpoint/2010/main" val="26277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smtClean="0"/>
              <a:t>1.</a:t>
            </a:r>
            <a:r>
              <a:rPr lang="zh-CN" altLang="en-US" sz="1800" dirty="0" smtClean="0">
                <a:latin typeface="SimHei" charset="-122"/>
                <a:ea typeface="SimHei" charset="-122"/>
                <a:cs typeface="SimHei" charset="-122"/>
                <a:sym typeface="微软雅黑" panose="020B0503020204020204" pitchFamily="34" charset="-122"/>
              </a:rPr>
              <a:t>打响了武装反抗国民党反动统治的</a:t>
            </a:r>
            <a:r>
              <a:rPr lang="zh-CN" altLang="en-US" sz="1800" dirty="0" smtClean="0">
                <a:solidFill>
                  <a:srgbClr val="C00000"/>
                </a:solidFill>
                <a:latin typeface="SimHei" charset="-122"/>
                <a:ea typeface="SimHei" charset="-122"/>
                <a:cs typeface="SimHei" charset="-122"/>
                <a:sym typeface="微软雅黑" panose="020B0503020204020204" pitchFamily="34" charset="-122"/>
              </a:rPr>
              <a:t>第一枪？？？</a:t>
            </a:r>
            <a:r>
              <a:rPr lang="en-US" altLang="zh-CN" sz="1800" dirty="0" smtClean="0">
                <a:solidFill>
                  <a:srgbClr val="C00000"/>
                </a:solidFill>
                <a:latin typeface="SimHei" charset="-122"/>
                <a:ea typeface="SimHei" charset="-122"/>
                <a:cs typeface="SimHei" charset="-122"/>
                <a:sym typeface="微软雅黑" panose="020B0503020204020204" pitchFamily="34" charset="-122"/>
              </a:rPr>
              <a:t>A</a:t>
            </a:r>
            <a:r>
              <a:rPr lang="zh-CN" altLang="en-US" sz="1800" dirty="0" smtClean="0">
                <a:solidFill>
                  <a:srgbClr val="C00000"/>
                </a:solidFill>
                <a:latin typeface="SimHei" charset="-122"/>
                <a:ea typeface="SimHei" charset="-122"/>
                <a:cs typeface="SimHei" charset="-122"/>
                <a:sym typeface="微软雅黑" panose="020B0503020204020204" pitchFamily="34" charset="-122"/>
              </a:rPr>
              <a:t>武昌起义 </a:t>
            </a:r>
            <a:r>
              <a:rPr lang="en-US" altLang="zh-CN" sz="1800" dirty="0" smtClean="0">
                <a:solidFill>
                  <a:srgbClr val="C00000"/>
                </a:solidFill>
                <a:latin typeface="SimHei" charset="-122"/>
                <a:ea typeface="SimHei" charset="-122"/>
                <a:cs typeface="SimHei" charset="-122"/>
                <a:sym typeface="微软雅黑" panose="020B0503020204020204" pitchFamily="34" charset="-122"/>
              </a:rPr>
              <a:t>B</a:t>
            </a:r>
            <a:r>
              <a:rPr lang="zh-CN" altLang="en-US" sz="1800" dirty="0" smtClean="0">
                <a:solidFill>
                  <a:srgbClr val="C00000"/>
                </a:solidFill>
                <a:latin typeface="SimHei" charset="-122"/>
                <a:ea typeface="SimHei" charset="-122"/>
                <a:cs typeface="SimHei" charset="-122"/>
                <a:sym typeface="微软雅黑" panose="020B0503020204020204" pitchFamily="34" charset="-122"/>
              </a:rPr>
              <a:t>南昌起义</a:t>
            </a:r>
            <a:endParaRPr lang="en-US" altLang="zh-CN" sz="1800" dirty="0" smtClean="0">
              <a:solidFill>
                <a:srgbClr val="C00000"/>
              </a:solidFill>
              <a:latin typeface="SimHei" charset="-122"/>
              <a:ea typeface="SimHei" charset="-122"/>
              <a:cs typeface="SimHei" charset="-122"/>
              <a:sym typeface="微软雅黑" panose="020B0503020204020204" pitchFamily="34" charset="-122"/>
            </a:endParaRPr>
          </a:p>
          <a:p>
            <a:r>
              <a:rPr kumimoji="1" lang="en-US" altLang="zh-CN" sz="1800" dirty="0" smtClean="0">
                <a:solidFill>
                  <a:srgbClr val="C00000"/>
                </a:solidFill>
                <a:latin typeface="SimHei" charset="-122"/>
                <a:ea typeface="SimHei" charset="-122"/>
                <a:cs typeface="SimHei" charset="-122"/>
                <a:sym typeface="微软雅黑" panose="020B0503020204020204" pitchFamily="34" charset="-122"/>
              </a:rPr>
              <a:t>2.</a:t>
            </a:r>
            <a:r>
              <a:rPr lang="zh-CN" altLang="en-US" sz="1800" dirty="0" smtClean="0">
                <a:latin typeface="SimHei" charset="-122"/>
                <a:ea typeface="SimHei" charset="-122"/>
                <a:cs typeface="SimHei" charset="-122"/>
                <a:sym typeface="微软雅黑" panose="020B0503020204020204" pitchFamily="34" charset="-122"/>
              </a:rPr>
              <a:t>确定了</a:t>
            </a:r>
            <a:r>
              <a:rPr lang="zh-CN" altLang="en-US" sz="1800" b="1" dirty="0" smtClean="0">
                <a:solidFill>
                  <a:srgbClr val="C00000"/>
                </a:solidFill>
                <a:latin typeface="SimHei" charset="-122"/>
                <a:ea typeface="SimHei" charset="-122"/>
                <a:cs typeface="SimHei" charset="-122"/>
                <a:sym typeface="微软雅黑" panose="020B0503020204020204" pitchFamily="34" charset="-122"/>
              </a:rPr>
              <a:t>土地革命和武装斗争</a:t>
            </a:r>
            <a:r>
              <a:rPr lang="zh-CN" altLang="en-US" sz="1800" dirty="0" smtClean="0">
                <a:latin typeface="SimHei" charset="-122"/>
                <a:ea typeface="SimHei" charset="-122"/>
                <a:cs typeface="SimHei" charset="-122"/>
                <a:sym typeface="微软雅黑" panose="020B0503020204020204" pitchFamily="34" charset="-122"/>
              </a:rPr>
              <a:t>的方针是那次会议？？？</a:t>
            </a:r>
            <a:r>
              <a:rPr lang="en-US" altLang="zh-CN" sz="1800" dirty="0" smtClean="0">
                <a:latin typeface="SimHei" charset="-122"/>
                <a:ea typeface="SimHei" charset="-122"/>
                <a:cs typeface="SimHei" charset="-122"/>
                <a:sym typeface="微软雅黑" panose="020B0503020204020204" pitchFamily="34" charset="-122"/>
              </a:rPr>
              <a:t>A</a:t>
            </a:r>
            <a:r>
              <a:rPr lang="zh-CN" altLang="en-US" sz="1800" dirty="0" smtClean="0">
                <a:latin typeface="SimHei" charset="-122"/>
                <a:ea typeface="SimHei" charset="-122"/>
                <a:cs typeface="SimHei" charset="-122"/>
                <a:sym typeface="微软雅黑" panose="020B0503020204020204" pitchFamily="34" charset="-122"/>
              </a:rPr>
              <a:t>遵义会议 </a:t>
            </a:r>
            <a:r>
              <a:rPr lang="en-US" altLang="zh-CN" sz="1800" dirty="0" smtClean="0">
                <a:latin typeface="SimHei" charset="-122"/>
                <a:ea typeface="SimHei" charset="-122"/>
                <a:cs typeface="SimHei" charset="-122"/>
                <a:sym typeface="微软雅黑" panose="020B0503020204020204" pitchFamily="34" charset="-122"/>
              </a:rPr>
              <a:t>B</a:t>
            </a:r>
            <a:r>
              <a:rPr lang="zh-CN" altLang="en-US" sz="1800" dirty="0" smtClean="0">
                <a:latin typeface="SimHei" charset="-122"/>
                <a:ea typeface="SimHei" charset="-122"/>
                <a:cs typeface="SimHei" charset="-122"/>
                <a:sym typeface="微软雅黑" panose="020B0503020204020204" pitchFamily="34" charset="-122"/>
              </a:rPr>
              <a:t>八七会议</a:t>
            </a:r>
            <a:endParaRPr lang="en-US" altLang="zh-CN" sz="1800" dirty="0" smtClean="0">
              <a:latin typeface="SimHei" charset="-122"/>
              <a:ea typeface="SimHei" charset="-122"/>
              <a:cs typeface="SimHei" charset="-122"/>
              <a:sym typeface="微软雅黑" panose="020B0503020204020204" pitchFamily="34" charset="-122"/>
            </a:endParaRPr>
          </a:p>
          <a:p>
            <a:r>
              <a:rPr lang="en-US" altLang="zh-CN" sz="1800" dirty="0" smtClean="0">
                <a:latin typeface="SimHei" charset="-122"/>
                <a:ea typeface="SimHei" charset="-122"/>
                <a:cs typeface="SimHei" charset="-122"/>
                <a:sym typeface="微软雅黑" panose="020B0503020204020204" pitchFamily="34" charset="-122"/>
              </a:rPr>
              <a:t>3.</a:t>
            </a:r>
            <a:r>
              <a:rPr lang="zh-CN" altLang="en-US" sz="1800" dirty="0" smtClean="0">
                <a:latin typeface="SimHei" charset="-122"/>
                <a:ea typeface="SimHei" charset="-122"/>
                <a:cs typeface="SimHei" charset="-122"/>
                <a:sym typeface="微软雅黑" panose="020B0503020204020204" pitchFamily="34" charset="-122"/>
              </a:rPr>
              <a:t>打出工农革命军的起义是？？？</a:t>
            </a:r>
            <a:endParaRPr lang="en-US" altLang="zh-CN" sz="1800" dirty="0" smtClean="0">
              <a:latin typeface="SimHei" charset="-122"/>
              <a:ea typeface="SimHei" charset="-122"/>
              <a:cs typeface="SimHei" charset="-122"/>
              <a:sym typeface="微软雅黑" panose="020B0503020204020204" pitchFamily="34" charset="-122"/>
            </a:endParaRPr>
          </a:p>
          <a:p>
            <a:r>
              <a:rPr lang="en-US" altLang="zh-CN" sz="1800" dirty="0" smtClean="0">
                <a:latin typeface="SimHei" charset="-122"/>
                <a:ea typeface="SimHei" charset="-122"/>
                <a:cs typeface="SimHei" charset="-122"/>
                <a:sym typeface="微软雅黑" panose="020B0503020204020204" pitchFamily="34" charset="-122"/>
              </a:rPr>
              <a:t>4.</a:t>
            </a:r>
            <a:r>
              <a:rPr lang="zh-CN" altLang="en-US" sz="1800" dirty="0" smtClean="0">
                <a:latin typeface="SimHei" charset="-122"/>
                <a:ea typeface="SimHei" charset="-122"/>
                <a:cs typeface="SimHei" charset="-122"/>
                <a:sym typeface="微软雅黑" panose="020B0503020204020204" pitchFamily="34" charset="-122"/>
              </a:rPr>
              <a:t>创建新型人民军队的开端？？</a:t>
            </a:r>
            <a:endParaRPr lang="en-US" altLang="zh-CN" sz="1800" dirty="0" smtClean="0">
              <a:latin typeface="SimHei" charset="-122"/>
              <a:ea typeface="SimHei" charset="-122"/>
              <a:cs typeface="SimHei" charset="-122"/>
              <a:sym typeface="微软雅黑" panose="020B0503020204020204" pitchFamily="34" charset="-122"/>
            </a:endParaRPr>
          </a:p>
          <a:p>
            <a:r>
              <a:rPr lang="en-US" altLang="zh-CN" sz="1800" dirty="0" smtClean="0">
                <a:latin typeface="SimHei" charset="-122"/>
                <a:ea typeface="SimHei" charset="-122"/>
                <a:cs typeface="SimHei" charset="-122"/>
                <a:sym typeface="微软雅黑" panose="020B0503020204020204" pitchFamily="34" charset="-122"/>
              </a:rPr>
              <a:t>5.</a:t>
            </a:r>
            <a:r>
              <a:rPr lang="zh-CN" altLang="en-US" sz="1800" dirty="0" smtClean="0">
                <a:latin typeface="SimHei" charset="-122"/>
                <a:ea typeface="SimHei" charset="-122"/>
                <a:cs typeface="SimHei" charset="-122"/>
                <a:sym typeface="微软雅黑" panose="020B0503020204020204" pitchFamily="34" charset="-122"/>
              </a:rPr>
              <a:t>第一个革命根据地是？？中央，还是井冈山？？？</a:t>
            </a:r>
            <a:endParaRPr lang="en-US" altLang="zh-CN" sz="1800" dirty="0" smtClean="0">
              <a:latin typeface="SimHei" charset="-122"/>
              <a:ea typeface="SimHei" charset="-122"/>
              <a:cs typeface="SimHei" charset="-122"/>
              <a:sym typeface="微软雅黑" panose="020B0503020204020204" pitchFamily="34" charset="-122"/>
            </a:endParaRPr>
          </a:p>
          <a:p>
            <a:r>
              <a:rPr kumimoji="1" lang="en-US" altLang="zh-CN" sz="1800" b="1" dirty="0" smtClean="0">
                <a:latin typeface="SimHei" charset="-122"/>
                <a:ea typeface="SimHei" charset="-122"/>
                <a:cs typeface="SimHei" charset="-122"/>
                <a:sym typeface="微软雅黑" panose="020B0503020204020204" pitchFamily="34" charset="-122"/>
              </a:rPr>
              <a:t>6.</a:t>
            </a:r>
            <a:r>
              <a:rPr kumimoji="1" lang="zh-CN" altLang="en-US" sz="1800" dirty="0" smtClean="0">
                <a:solidFill>
                  <a:schemeClr val="tx1"/>
                </a:solidFill>
                <a:latin typeface="SimHei" charset="-122"/>
                <a:ea typeface="SimHei" charset="-122"/>
                <a:cs typeface="SimHei" charset="-122"/>
              </a:rPr>
              <a:t>第一个土地法？？？</a:t>
            </a:r>
            <a:r>
              <a:rPr kumimoji="1" lang="en-US" altLang="zh-CN" sz="1800" dirty="0" smtClean="0">
                <a:solidFill>
                  <a:schemeClr val="tx1"/>
                </a:solidFill>
                <a:latin typeface="SimHei" charset="-122"/>
                <a:ea typeface="SimHei" charset="-122"/>
                <a:cs typeface="SimHei" charset="-122"/>
              </a:rPr>
              <a:t>A</a:t>
            </a:r>
            <a:r>
              <a:rPr kumimoji="1" lang="zh-CN" altLang="en-US" sz="1800" dirty="0" smtClean="0">
                <a:solidFill>
                  <a:schemeClr val="tx1"/>
                </a:solidFill>
                <a:latin typeface="SimHei" charset="-122"/>
                <a:ea typeface="SimHei" charset="-122"/>
                <a:cs typeface="SimHei" charset="-122"/>
              </a:rPr>
              <a:t>兴国土地法 </a:t>
            </a:r>
            <a:r>
              <a:rPr kumimoji="1" lang="en-US" altLang="zh-CN" sz="1800" dirty="0" smtClean="0">
                <a:solidFill>
                  <a:schemeClr val="tx1"/>
                </a:solidFill>
                <a:latin typeface="SimHei" charset="-122"/>
                <a:ea typeface="SimHei" charset="-122"/>
                <a:cs typeface="SimHei" charset="-122"/>
              </a:rPr>
              <a:t>B</a:t>
            </a:r>
            <a:r>
              <a:rPr kumimoji="1" lang="zh-CN" altLang="en-US" sz="1800" dirty="0" smtClean="0">
                <a:solidFill>
                  <a:schemeClr val="tx1"/>
                </a:solidFill>
                <a:latin typeface="SimHei" charset="-122"/>
                <a:ea typeface="SimHei" charset="-122"/>
                <a:cs typeface="SimHei" charset="-122"/>
              </a:rPr>
              <a:t>井冈山土地法</a:t>
            </a:r>
            <a:endParaRPr kumimoji="1" lang="en-US" altLang="zh-CN" sz="1800" dirty="0" smtClean="0">
              <a:solidFill>
                <a:schemeClr val="tx1"/>
              </a:solidFill>
              <a:latin typeface="SimHei" charset="-122"/>
              <a:ea typeface="SimHei" charset="-122"/>
              <a:cs typeface="SimHei" charset="-122"/>
            </a:endParaRPr>
          </a:p>
          <a:p>
            <a:r>
              <a:rPr kumimoji="1" lang="en-US" altLang="zh-CN" sz="1800" dirty="0" smtClean="0">
                <a:solidFill>
                  <a:schemeClr val="tx1"/>
                </a:solidFill>
                <a:latin typeface="SimHei" charset="-122"/>
                <a:ea typeface="SimHei" charset="-122"/>
                <a:cs typeface="SimHei" charset="-122"/>
              </a:rPr>
              <a:t>7.</a:t>
            </a:r>
            <a:r>
              <a:rPr kumimoji="1" lang="zh-CN" altLang="en-US" sz="1800" dirty="0" smtClean="0">
                <a:solidFill>
                  <a:schemeClr val="tx1"/>
                </a:solidFill>
                <a:latin typeface="SimHei" charset="-122"/>
                <a:ea typeface="SimHei" charset="-122"/>
                <a:cs typeface="SimHei" charset="-122"/>
              </a:rPr>
              <a:t>井冈山保护谁的利益？？？？？？？</a:t>
            </a:r>
            <a:endParaRPr kumimoji="1" lang="en-US" altLang="zh-CN" sz="1800" dirty="0" smtClean="0">
              <a:solidFill>
                <a:schemeClr val="tx1"/>
              </a:solidFill>
              <a:latin typeface="SimHei" charset="-122"/>
              <a:ea typeface="SimHei" charset="-122"/>
              <a:cs typeface="SimHei" charset="-122"/>
            </a:endParaRPr>
          </a:p>
          <a:p>
            <a:r>
              <a:rPr kumimoji="1" lang="en-US" altLang="zh-CN" sz="1800" dirty="0" smtClean="0">
                <a:solidFill>
                  <a:schemeClr val="tx1"/>
                </a:solidFill>
                <a:latin typeface="SimHei" charset="-122"/>
                <a:ea typeface="SimHei" charset="-122"/>
                <a:cs typeface="SimHei" charset="-122"/>
                <a:sym typeface="微软雅黑" panose="020B0503020204020204" pitchFamily="34" charset="-122"/>
              </a:rPr>
              <a:t>8.</a:t>
            </a:r>
            <a:r>
              <a:rPr lang="zh-CN" altLang="en-US" sz="1800" dirty="0" smtClean="0">
                <a:latin typeface="SimHei" charset="-122"/>
                <a:ea typeface="SimHei" charset="-122"/>
                <a:cs typeface="SimHei" charset="-122"/>
                <a:sym typeface="微软雅黑" panose="020B0503020204020204" pitchFamily="34" charset="-122"/>
              </a:rPr>
              <a:t>中国共产党历史上一个生死攸关的</a:t>
            </a:r>
            <a:r>
              <a:rPr lang="zh-CN" altLang="en-US" sz="1800" dirty="0" smtClean="0">
                <a:solidFill>
                  <a:srgbClr val="C23C0D"/>
                </a:solidFill>
                <a:latin typeface="SimHei" charset="-122"/>
                <a:ea typeface="SimHei" charset="-122"/>
                <a:cs typeface="SimHei" charset="-122"/>
                <a:sym typeface="微软雅黑" panose="020B0503020204020204" pitchFamily="34" charset="-122"/>
              </a:rPr>
              <a:t>转折点？？？</a:t>
            </a:r>
            <a:endParaRPr lang="en-US" altLang="zh-CN" sz="1800" dirty="0" smtClean="0">
              <a:solidFill>
                <a:srgbClr val="C23C0D"/>
              </a:solidFill>
              <a:latin typeface="SimHei" charset="-122"/>
              <a:ea typeface="SimHei" charset="-122"/>
              <a:cs typeface="SimHei" charset="-122"/>
              <a:sym typeface="微软雅黑" panose="020B0503020204020204" pitchFamily="34" charset="-122"/>
            </a:endParaRPr>
          </a:p>
          <a:p>
            <a:r>
              <a:rPr lang="en-US" altLang="zh-CN" sz="1800" dirty="0" smtClean="0">
                <a:solidFill>
                  <a:srgbClr val="C23C0D"/>
                </a:solidFill>
                <a:latin typeface="SimHei" charset="-122"/>
                <a:ea typeface="SimHei" charset="-122"/>
                <a:cs typeface="SimHei" charset="-122"/>
                <a:sym typeface="微软雅黑" panose="020B0503020204020204" pitchFamily="34" charset="-122"/>
              </a:rPr>
              <a:t>9.</a:t>
            </a:r>
            <a:r>
              <a:rPr lang="zh-CN" altLang="en-US" sz="1800" dirty="0" smtClean="0">
                <a:solidFill>
                  <a:srgbClr val="C23C0D"/>
                </a:solidFill>
                <a:latin typeface="SimHei" charset="-122"/>
                <a:ea typeface="SimHei" charset="-122"/>
                <a:cs typeface="SimHei" charset="-122"/>
                <a:sym typeface="微软雅黑" panose="020B0503020204020204" pitchFamily="34" charset="-122"/>
              </a:rPr>
              <a:t>中央红军结束长征在？？</a:t>
            </a:r>
            <a:r>
              <a:rPr lang="en-US" altLang="zh-CN" sz="1800" dirty="0" smtClean="0">
                <a:solidFill>
                  <a:srgbClr val="C23C0D"/>
                </a:solidFill>
                <a:latin typeface="SimHei" charset="-122"/>
                <a:ea typeface="SimHei" charset="-122"/>
                <a:cs typeface="SimHei" charset="-122"/>
                <a:sym typeface="微软雅黑" panose="020B0503020204020204" pitchFamily="34" charset="-122"/>
              </a:rPr>
              <a:t>1935.10</a:t>
            </a:r>
            <a:r>
              <a:rPr lang="zh-CN" altLang="en-US" sz="1800" dirty="0" smtClean="0">
                <a:solidFill>
                  <a:srgbClr val="C23C0D"/>
                </a:solidFill>
                <a:latin typeface="SimHei" charset="-122"/>
                <a:ea typeface="SimHei" charset="-122"/>
                <a:cs typeface="SimHei" charset="-122"/>
                <a:sym typeface="微软雅黑" panose="020B0503020204020204" pitchFamily="34" charset="-122"/>
              </a:rPr>
              <a:t>陕北吴起镇</a:t>
            </a:r>
            <a:endParaRPr lang="en-US" altLang="zh-CN" sz="1800" dirty="0" smtClean="0">
              <a:solidFill>
                <a:srgbClr val="C23C0D"/>
              </a:solidFill>
              <a:latin typeface="SimHei" charset="-122"/>
              <a:ea typeface="SimHei" charset="-122"/>
              <a:cs typeface="SimHei" charset="-122"/>
              <a:sym typeface="微软雅黑" panose="020B0503020204020204" pitchFamily="34" charset="-122"/>
            </a:endParaRPr>
          </a:p>
          <a:p>
            <a:r>
              <a:rPr lang="en-US" altLang="zh-CN" sz="1800" dirty="0" smtClean="0">
                <a:solidFill>
                  <a:srgbClr val="C23C0D"/>
                </a:solidFill>
                <a:latin typeface="SimHei" charset="-122"/>
                <a:ea typeface="SimHei" charset="-122"/>
                <a:cs typeface="SimHei" charset="-122"/>
                <a:sym typeface="微软雅黑" panose="020B0503020204020204" pitchFamily="34" charset="-122"/>
              </a:rPr>
              <a:t>10.</a:t>
            </a:r>
            <a:r>
              <a:rPr lang="zh-CN" altLang="en-US" sz="1800" dirty="0" smtClean="0">
                <a:solidFill>
                  <a:srgbClr val="C23C0D"/>
                </a:solidFill>
                <a:latin typeface="SimHei" charset="-122"/>
                <a:ea typeface="SimHei" charset="-122"/>
                <a:cs typeface="SimHei" charset="-122"/>
                <a:sym typeface="微软雅黑" panose="020B0503020204020204" pitchFamily="34" charset="-122"/>
              </a:rPr>
              <a:t>整个红军结束长征的标志？</a:t>
            </a:r>
            <a:r>
              <a:rPr lang="en-US" altLang="zh-CN" sz="1800" dirty="0" smtClean="0">
                <a:solidFill>
                  <a:srgbClr val="C23C0D"/>
                </a:solidFill>
                <a:latin typeface="SimHei" charset="-122"/>
                <a:ea typeface="SimHei" charset="-122"/>
                <a:cs typeface="SimHei" charset="-122"/>
                <a:sym typeface="微软雅黑" panose="020B0503020204020204" pitchFamily="34" charset="-122"/>
              </a:rPr>
              <a:t>1936.10</a:t>
            </a:r>
            <a:r>
              <a:rPr lang="zh-CN" altLang="en-US" sz="1800" dirty="0" smtClean="0">
                <a:solidFill>
                  <a:srgbClr val="C23C0D"/>
                </a:solidFill>
                <a:latin typeface="SimHei" charset="-122"/>
                <a:ea typeface="SimHei" charset="-122"/>
                <a:cs typeface="SimHei" charset="-122"/>
                <a:sym typeface="微软雅黑" panose="020B0503020204020204" pitchFamily="34" charset="-122"/>
              </a:rPr>
              <a:t>甘肃会宁、静宁将台堡</a:t>
            </a:r>
            <a:endParaRPr lang="en-US" altLang="zh-CN" sz="1800" dirty="0" smtClean="0">
              <a:solidFill>
                <a:srgbClr val="C23C0D"/>
              </a:solidFill>
              <a:latin typeface="SimHei" charset="-122"/>
              <a:ea typeface="SimHei" charset="-122"/>
              <a:cs typeface="SimHei" charset="-122"/>
              <a:sym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a:t>
            </a:fld>
            <a:endParaRPr lang="zh-CN" altLang="en-US"/>
          </a:p>
        </p:txBody>
      </p:sp>
    </p:spTree>
    <p:extLst>
      <p:ext uri="{BB962C8B-B14F-4D97-AF65-F5344CB8AC3E}">
        <p14:creationId xmlns:p14="http://schemas.microsoft.com/office/powerpoint/2010/main" val="129004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smtClean="0">
                <a:solidFill>
                  <a:schemeClr val="tx1"/>
                </a:solidFill>
                <a:latin typeface="SimHei" charset="-122"/>
                <a:ea typeface="SimHei" charset="-122"/>
                <a:cs typeface="SimHei" charset="-122"/>
              </a:rPr>
              <a:t>5.</a:t>
            </a:r>
            <a:r>
              <a:rPr kumimoji="1" lang="zh-CN" altLang="en-US" sz="1200" dirty="0" smtClean="0">
                <a:solidFill>
                  <a:schemeClr val="tx1"/>
                </a:solidFill>
                <a:latin typeface="SimHei" charset="-122"/>
                <a:ea typeface="SimHei" charset="-122"/>
                <a:cs typeface="SimHei" charset="-122"/>
              </a:rPr>
              <a:t>日本</a:t>
            </a:r>
            <a:r>
              <a:rPr lang="zh-CN" altLang="en-US" sz="1200" dirty="0" smtClean="0">
                <a:solidFill>
                  <a:srgbClr val="C00000"/>
                </a:solidFill>
                <a:latin typeface="黑体" pitchFamily="49" charset="-122"/>
                <a:ea typeface="黑体" pitchFamily="49" charset="-122"/>
                <a:sym typeface="微软雅黑" pitchFamily="34" charset="-122"/>
              </a:rPr>
              <a:t>开始侵华的标志，</a:t>
            </a:r>
            <a:r>
              <a:rPr lang="en-US" altLang="zh-CN" sz="1200" dirty="0" smtClean="0">
                <a:solidFill>
                  <a:srgbClr val="C00000"/>
                </a:solidFill>
                <a:latin typeface="黑体" pitchFamily="49" charset="-122"/>
                <a:ea typeface="黑体" pitchFamily="49" charset="-122"/>
                <a:sym typeface="微软雅黑" pitchFamily="34" charset="-122"/>
              </a:rPr>
              <a:t>A</a:t>
            </a:r>
            <a:r>
              <a:rPr lang="zh-CN" altLang="en-US" sz="1200" dirty="0" smtClean="0">
                <a:solidFill>
                  <a:srgbClr val="C00000"/>
                </a:solidFill>
                <a:latin typeface="黑体" pitchFamily="49" charset="-122"/>
                <a:ea typeface="黑体" pitchFamily="49" charset="-122"/>
                <a:sym typeface="微软雅黑" pitchFamily="34" charset="-122"/>
              </a:rPr>
              <a:t>七七事变 </a:t>
            </a:r>
            <a:r>
              <a:rPr lang="en-US" altLang="zh-CN" sz="1200" dirty="0" smtClean="0">
                <a:solidFill>
                  <a:srgbClr val="C00000"/>
                </a:solidFill>
                <a:latin typeface="黑体" pitchFamily="49" charset="-122"/>
                <a:ea typeface="黑体" pitchFamily="49" charset="-122"/>
                <a:sym typeface="微软雅黑" pitchFamily="34" charset="-122"/>
              </a:rPr>
              <a:t>B</a:t>
            </a:r>
            <a:r>
              <a:rPr lang="zh-CN" altLang="en-US" sz="1200" dirty="0" smtClean="0">
                <a:solidFill>
                  <a:srgbClr val="C00000"/>
                </a:solidFill>
                <a:latin typeface="黑体" pitchFamily="49" charset="-122"/>
                <a:ea typeface="黑体" pitchFamily="49" charset="-122"/>
                <a:sym typeface="微软雅黑" pitchFamily="34" charset="-122"/>
              </a:rPr>
              <a:t>九一八事变</a:t>
            </a:r>
            <a:endParaRPr lang="en-US" altLang="zh-CN" sz="1200" dirty="0" smtClean="0">
              <a:solidFill>
                <a:srgbClr val="C00000"/>
              </a:solidFill>
              <a:latin typeface="黑体" pitchFamily="49" charset="-122"/>
              <a:ea typeface="黑体" pitchFamily="49" charset="-122"/>
              <a:sym typeface="微软雅黑" pitchFamily="34" charset="-122"/>
            </a:endParaRPr>
          </a:p>
          <a:p>
            <a:r>
              <a:rPr kumimoji="1" lang="en-US" altLang="zh-CN" sz="1200" dirty="0" smtClean="0">
                <a:solidFill>
                  <a:srgbClr val="C00000"/>
                </a:solidFill>
                <a:latin typeface="黑体" pitchFamily="49" charset="-122"/>
                <a:ea typeface="黑体" pitchFamily="49" charset="-122"/>
                <a:sym typeface="微软雅黑" pitchFamily="34" charset="-122"/>
              </a:rPr>
              <a:t>6.</a:t>
            </a:r>
            <a:r>
              <a:rPr kumimoji="1" lang="zh-CN" altLang="en-US" sz="1200" dirty="0" smtClean="0">
                <a:solidFill>
                  <a:srgbClr val="C00000"/>
                </a:solidFill>
                <a:latin typeface="黑体" pitchFamily="49" charset="-122"/>
                <a:ea typeface="黑体" pitchFamily="49" charset="-122"/>
                <a:sym typeface="微软雅黑" pitchFamily="34" charset="-122"/>
              </a:rPr>
              <a:t>日军全面侵华的标志？？？</a:t>
            </a:r>
            <a:endParaRPr kumimoji="1" lang="en-US" altLang="zh-CN" sz="1200" dirty="0" smtClean="0">
              <a:solidFill>
                <a:srgbClr val="C00000"/>
              </a:solidFill>
              <a:latin typeface="黑体" pitchFamily="49" charset="-122"/>
              <a:ea typeface="黑体"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sng" strike="noStrike" dirty="0" smtClean="0"/>
              <a:t>7.</a:t>
            </a:r>
            <a:r>
              <a:rPr kumimoji="1" lang="zh-CN" altLang="en-US" sz="1200" b="1" i="0" u="sng" strike="noStrike" dirty="0" smtClean="0"/>
              <a:t>日本人在中国造成的深重灾难是哪一次屠杀？南京</a:t>
            </a:r>
            <a:endParaRPr kumimoji="1" lang="en-US" altLang="zh-CN" sz="1200" b="1" i="0" u="sng" strike="noStrike" dirty="0" smtClean="0"/>
          </a:p>
          <a:p>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a:t>
            </a:fld>
            <a:endParaRPr lang="zh-CN" altLang="en-US"/>
          </a:p>
        </p:txBody>
      </p:sp>
    </p:spTree>
    <p:extLst>
      <p:ext uri="{BB962C8B-B14F-4D97-AF65-F5344CB8AC3E}">
        <p14:creationId xmlns:p14="http://schemas.microsoft.com/office/powerpoint/2010/main" val="30154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a:t>
            </a:fld>
            <a:endParaRPr lang="zh-CN" altLang="en-US"/>
          </a:p>
        </p:txBody>
      </p:sp>
    </p:spTree>
    <p:extLst>
      <p:ext uri="{BB962C8B-B14F-4D97-AF65-F5344CB8AC3E}">
        <p14:creationId xmlns:p14="http://schemas.microsoft.com/office/powerpoint/2010/main" val="102952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a:t>
            </a:fld>
            <a:endParaRPr lang="zh-CN" altLang="en-US"/>
          </a:p>
        </p:txBody>
      </p:sp>
    </p:spTree>
    <p:extLst>
      <p:ext uri="{BB962C8B-B14F-4D97-AF65-F5344CB8AC3E}">
        <p14:creationId xmlns:p14="http://schemas.microsoft.com/office/powerpoint/2010/main" val="173167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13</a:t>
            </a:fld>
            <a:endParaRPr lang="zh-CN" altLang="en-US"/>
          </a:p>
        </p:txBody>
      </p:sp>
    </p:spTree>
    <p:extLst>
      <p:ext uri="{BB962C8B-B14F-4D97-AF65-F5344CB8AC3E}">
        <p14:creationId xmlns:p14="http://schemas.microsoft.com/office/powerpoint/2010/main" val="59055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C</a:t>
            </a:r>
            <a:r>
              <a:rPr lang="zh-CN" altLang="en-US" sz="1200" b="0" i="0" u="none" strike="noStrike" kern="1200" dirty="0" smtClean="0">
                <a:solidFill>
                  <a:schemeClr val="tx1"/>
                </a:solidFill>
                <a:effectLst/>
                <a:latin typeface="+mn-lt"/>
                <a:ea typeface="+mn-ea"/>
                <a:cs typeface="+mn-cs"/>
              </a:rPr>
              <a:t> 副总指挥</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24</a:t>
            </a:fld>
            <a:endParaRPr lang="zh-CN" altLang="en-US"/>
          </a:p>
        </p:txBody>
      </p:sp>
    </p:spTree>
    <p:extLst>
      <p:ext uri="{BB962C8B-B14F-4D97-AF65-F5344CB8AC3E}">
        <p14:creationId xmlns:p14="http://schemas.microsoft.com/office/powerpoint/2010/main" val="303993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28</a:t>
            </a:fld>
            <a:endParaRPr lang="zh-CN" altLang="en-US"/>
          </a:p>
        </p:txBody>
      </p:sp>
    </p:spTree>
    <p:extLst>
      <p:ext uri="{BB962C8B-B14F-4D97-AF65-F5344CB8AC3E}">
        <p14:creationId xmlns:p14="http://schemas.microsoft.com/office/powerpoint/2010/main" val="132704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32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627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1431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7811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6577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56149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184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4350875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267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4192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699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6844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56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48287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66406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1269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5477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483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90105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98018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1690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3599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8311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6745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17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0464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67697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211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34570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4861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253584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78968489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33498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8170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19684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7025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720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353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20459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04855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981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2902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767711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314076651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55115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12940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67977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623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1576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929580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01663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3952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4421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971114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80762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4043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30683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299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9860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28749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9325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4519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9715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05878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37216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70120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347741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3297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15520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06762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39833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64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1.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theme" Target="../theme/theme6.xml"/><Relationship Id="rId13" Type="http://schemas.openxmlformats.org/officeDocument/2006/relationships/image" Target="../media/image1.png"/><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7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02129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2609581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9485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947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328445068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360878824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 Id="rId9" Type="http://schemas.openxmlformats.org/officeDocument/2006/relationships/slideLayout" Target="../slideLayouts/slideLayout26.xml"/><Relationship Id="rId10" Type="http://schemas.openxmlformats.org/officeDocument/2006/relationships/image" Target="../media/image3.png"/><Relationship Id="rId1" Type="http://schemas.openxmlformats.org/officeDocument/2006/relationships/tags" Target="../tags/tag25.xml"/><Relationship Id="rId2" Type="http://schemas.openxmlformats.org/officeDocument/2006/relationships/tags" Target="../tags/tag2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png"/><Relationship Id="rId3" Type="http://schemas.openxmlformats.org/officeDocument/2006/relationships/image" Target="../media/image23.png"/></Relationships>
</file>

<file path=ppt/slides/_rels/slide109.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Layout" Target="../slideLayouts/slideLayout73.xml"/><Relationship Id="rId7" Type="http://schemas.openxmlformats.org/officeDocument/2006/relationships/notesSlide" Target="../notesSlides/notesSlide19.xml"/><Relationship Id="rId8" Type="http://schemas.openxmlformats.org/officeDocument/2006/relationships/image" Target="../media/image5.png"/><Relationship Id="rId1" Type="http://schemas.openxmlformats.org/officeDocument/2006/relationships/tags" Target="../tags/tag86.xml"/><Relationship Id="rId2" Type="http://schemas.openxmlformats.org/officeDocument/2006/relationships/tags" Target="../tags/tag87.xml"/></Relationships>
</file>

<file path=ppt/slides/_rels/slide11.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tags" Target="../tags/tag39.xml"/><Relationship Id="rId8" Type="http://schemas.openxmlformats.org/officeDocument/2006/relationships/tags" Target="../tags/tag40.xml"/><Relationship Id="rId9" Type="http://schemas.openxmlformats.org/officeDocument/2006/relationships/slideLayout" Target="../slideLayouts/slideLayout26.xml"/><Relationship Id="rId10" Type="http://schemas.openxmlformats.org/officeDocument/2006/relationships/image" Target="../media/image4.png"/><Relationship Id="rId1" Type="http://schemas.openxmlformats.org/officeDocument/2006/relationships/tags" Target="../tags/tag33.xml"/><Relationship Id="rId2" Type="http://schemas.openxmlformats.org/officeDocument/2006/relationships/tags" Target="../tags/tag34.xml"/></Relationships>
</file>

<file path=ppt/slides/_rels/slide110.xml.rels><?xml version="1.0" encoding="UTF-8" standalone="yes"?>
<Relationships xmlns="http://schemas.openxmlformats.org/package/2006/relationships"><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slideLayout" Target="../slideLayouts/slideLayout73.xml"/><Relationship Id="rId7" Type="http://schemas.openxmlformats.org/officeDocument/2006/relationships/notesSlide" Target="../notesSlides/notesSlide20.xml"/><Relationship Id="rId8" Type="http://schemas.openxmlformats.org/officeDocument/2006/relationships/image" Target="../media/image5.png"/><Relationship Id="rId1" Type="http://schemas.openxmlformats.org/officeDocument/2006/relationships/tags" Target="../tags/tag91.xml"/><Relationship Id="rId2" Type="http://schemas.openxmlformats.org/officeDocument/2006/relationships/tags" Target="../tags/tag92.xml"/></Relationships>
</file>

<file path=ppt/slides/_rels/slide111.xml.rels><?xml version="1.0" encoding="UTF-8" standalone="yes"?>
<Relationships xmlns="http://schemas.openxmlformats.org/package/2006/relationships"><Relationship Id="rId3" Type="http://schemas.openxmlformats.org/officeDocument/2006/relationships/tags" Target="../tags/tag98.xml"/><Relationship Id="rId4" Type="http://schemas.openxmlformats.org/officeDocument/2006/relationships/tags" Target="../tags/tag99.xml"/><Relationship Id="rId5" Type="http://schemas.openxmlformats.org/officeDocument/2006/relationships/tags" Target="../tags/tag100.xml"/><Relationship Id="rId6" Type="http://schemas.openxmlformats.org/officeDocument/2006/relationships/slideLayout" Target="../slideLayouts/slideLayout73.xml"/><Relationship Id="rId7" Type="http://schemas.openxmlformats.org/officeDocument/2006/relationships/notesSlide" Target="../notesSlides/notesSlide21.xml"/><Relationship Id="rId8" Type="http://schemas.openxmlformats.org/officeDocument/2006/relationships/image" Target="../media/image5.png"/><Relationship Id="rId1" Type="http://schemas.openxmlformats.org/officeDocument/2006/relationships/tags" Target="../tags/tag96.xml"/><Relationship Id="rId2" Type="http://schemas.openxmlformats.org/officeDocument/2006/relationships/tags" Target="../tags/tag97.xml"/></Relationships>
</file>

<file path=ppt/slides/_rels/slide112.xml.rels><?xml version="1.0" encoding="UTF-8" standalone="yes"?>
<Relationships xmlns="http://schemas.openxmlformats.org/package/2006/relationships"><Relationship Id="rId3" Type="http://schemas.openxmlformats.org/officeDocument/2006/relationships/tags" Target="../tags/tag103.xml"/><Relationship Id="rId4" Type="http://schemas.openxmlformats.org/officeDocument/2006/relationships/tags" Target="../tags/tag104.xml"/><Relationship Id="rId5" Type="http://schemas.openxmlformats.org/officeDocument/2006/relationships/tags" Target="../tags/tag105.xml"/><Relationship Id="rId6" Type="http://schemas.openxmlformats.org/officeDocument/2006/relationships/slideLayout" Target="../slideLayouts/slideLayout73.xml"/><Relationship Id="rId7" Type="http://schemas.openxmlformats.org/officeDocument/2006/relationships/notesSlide" Target="../notesSlides/notesSlide22.xml"/><Relationship Id="rId8" Type="http://schemas.openxmlformats.org/officeDocument/2006/relationships/image" Target="../media/image5.png"/><Relationship Id="rId1" Type="http://schemas.openxmlformats.org/officeDocument/2006/relationships/tags" Target="../tags/tag101.xml"/><Relationship Id="rId2" Type="http://schemas.openxmlformats.org/officeDocument/2006/relationships/tags" Target="../tags/tag10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tags" Target="../tags/tag45.xml"/><Relationship Id="rId6" Type="http://schemas.openxmlformats.org/officeDocument/2006/relationships/tags" Target="../tags/tag46.xml"/><Relationship Id="rId7" Type="http://schemas.openxmlformats.org/officeDocument/2006/relationships/tags" Target="../tags/tag47.xml"/><Relationship Id="rId8" Type="http://schemas.openxmlformats.org/officeDocument/2006/relationships/tags" Target="../tags/tag48.xml"/><Relationship Id="rId9" Type="http://schemas.openxmlformats.org/officeDocument/2006/relationships/slideLayout" Target="../slideLayouts/slideLayout26.xml"/><Relationship Id="rId10" Type="http://schemas.openxmlformats.org/officeDocument/2006/relationships/notesSlide" Target="../notesSlides/notesSlide6.xml"/><Relationship Id="rId1" Type="http://schemas.openxmlformats.org/officeDocument/2006/relationships/tags" Target="../tags/tag41.xml"/><Relationship Id="rId2" Type="http://schemas.openxmlformats.org/officeDocument/2006/relationships/tags" Target="../tags/tag4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tags" Target="../tags/tag54.xml"/><Relationship Id="rId7" Type="http://schemas.openxmlformats.org/officeDocument/2006/relationships/tags" Target="../tags/tag55.xml"/><Relationship Id="rId8" Type="http://schemas.openxmlformats.org/officeDocument/2006/relationships/tags" Target="../tags/tag56.xml"/><Relationship Id="rId9" Type="http://schemas.openxmlformats.org/officeDocument/2006/relationships/slideLayout" Target="../slideLayouts/slideLayout26.xml"/><Relationship Id="rId10" Type="http://schemas.openxmlformats.org/officeDocument/2006/relationships/notesSlide" Target="../notesSlides/notesSlide7.xml"/><Relationship Id="rId1" Type="http://schemas.openxmlformats.org/officeDocument/2006/relationships/tags" Target="../tags/tag49.xml"/><Relationship Id="rId2" Type="http://schemas.openxmlformats.org/officeDocument/2006/relationships/tags" Target="../tags/tag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slideLayout" Target="../slideLayouts/slideLayout26.xml"/><Relationship Id="rId6" Type="http://schemas.openxmlformats.org/officeDocument/2006/relationships/image" Target="../media/image8.png"/><Relationship Id="rId7" Type="http://schemas.openxmlformats.org/officeDocument/2006/relationships/image" Target="../media/image9.jpeg"/><Relationship Id="rId1" Type="http://schemas.openxmlformats.org/officeDocument/2006/relationships/tags" Target="../tags/tag57.xml"/><Relationship Id="rId2" Type="http://schemas.openxmlformats.org/officeDocument/2006/relationships/tags" Target="../tags/tag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3.jpe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4.png"/><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png"/><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png"/><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slideLayout" Target="../slideLayouts/slideLayout26.xml"/><Relationship Id="rId10" Type="http://schemas.openxmlformats.org/officeDocument/2006/relationships/image" Target="../media/image2.png"/><Relationship Id="rId1" Type="http://schemas.openxmlformats.org/officeDocument/2006/relationships/tags" Target="../tags/tag1.xml"/><Relationship Id="rId2" Type="http://schemas.openxmlformats.org/officeDocument/2006/relationships/tags" Target="../tags/tag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 Id="rId9" Type="http://schemas.openxmlformats.org/officeDocument/2006/relationships/slideLayout" Target="../slideLayouts/slideLayout26.xml"/><Relationship Id="rId1" Type="http://schemas.openxmlformats.org/officeDocument/2006/relationships/tags" Target="../tags/tag9.xml"/><Relationship Id="rId2" Type="http://schemas.openxmlformats.org/officeDocument/2006/relationships/tags" Target="../tags/tag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 Id="rId9" Type="http://schemas.openxmlformats.org/officeDocument/2006/relationships/slideLayout" Target="../slideLayouts/slideLayout26.xml"/><Relationship Id="rId1" Type="http://schemas.openxmlformats.org/officeDocument/2006/relationships/tags" Target="../tags/tag17.xml"/><Relationship Id="rId2" Type="http://schemas.openxmlformats.org/officeDocument/2006/relationships/tags" Target="../tags/tag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9" Type="http://schemas.openxmlformats.org/officeDocument/2006/relationships/tags" Target="../tags/tag69.xml"/><Relationship Id="rId20" Type="http://schemas.openxmlformats.org/officeDocument/2006/relationships/tags" Target="../tags/tag80.xml"/><Relationship Id="rId21" Type="http://schemas.openxmlformats.org/officeDocument/2006/relationships/tags" Target="../tags/tag81.xml"/><Relationship Id="rId22" Type="http://schemas.openxmlformats.org/officeDocument/2006/relationships/tags" Target="../tags/tag82.xml"/><Relationship Id="rId23" Type="http://schemas.openxmlformats.org/officeDocument/2006/relationships/tags" Target="../tags/tag83.xml"/><Relationship Id="rId24" Type="http://schemas.openxmlformats.org/officeDocument/2006/relationships/tags" Target="../tags/tag84.xml"/><Relationship Id="rId25" Type="http://schemas.openxmlformats.org/officeDocument/2006/relationships/tags" Target="../tags/tag85.xml"/><Relationship Id="rId26" Type="http://schemas.openxmlformats.org/officeDocument/2006/relationships/slideLayout" Target="../slideLayouts/slideLayout26.xml"/><Relationship Id="rId10" Type="http://schemas.openxmlformats.org/officeDocument/2006/relationships/tags" Target="../tags/tag70.xml"/><Relationship Id="rId11" Type="http://schemas.openxmlformats.org/officeDocument/2006/relationships/tags" Target="../tags/tag71.xml"/><Relationship Id="rId12" Type="http://schemas.openxmlformats.org/officeDocument/2006/relationships/tags" Target="../tags/tag72.xml"/><Relationship Id="rId13" Type="http://schemas.openxmlformats.org/officeDocument/2006/relationships/tags" Target="../tags/tag73.xml"/><Relationship Id="rId14" Type="http://schemas.openxmlformats.org/officeDocument/2006/relationships/tags" Target="../tags/tag74.xml"/><Relationship Id="rId15" Type="http://schemas.openxmlformats.org/officeDocument/2006/relationships/tags" Target="../tags/tag75.xml"/><Relationship Id="rId16" Type="http://schemas.openxmlformats.org/officeDocument/2006/relationships/tags" Target="../tags/tag76.xml"/><Relationship Id="rId17" Type="http://schemas.openxmlformats.org/officeDocument/2006/relationships/tags" Target="../tags/tag77.xml"/><Relationship Id="rId18" Type="http://schemas.openxmlformats.org/officeDocument/2006/relationships/tags" Target="../tags/tag78.xml"/><Relationship Id="rId19" Type="http://schemas.openxmlformats.org/officeDocument/2006/relationships/tags" Target="../tags/tag79.xml"/><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tags" Target="../tags/tag66.xml"/><Relationship Id="rId7" Type="http://schemas.openxmlformats.org/officeDocument/2006/relationships/tags" Target="../tags/tag67.xml"/><Relationship Id="rId8" Type="http://schemas.openxmlformats.org/officeDocument/2006/relationships/tags" Target="../tags/tag6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601085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a:solidFill>
                  <a:schemeClr val="tx1"/>
                </a:solidFill>
              </a:rPr>
              <a:t>第二、三、四节</a:t>
            </a:r>
            <a:r>
              <a:rPr lang="en-US" altLang="zh-CN" sz="2400" dirty="0">
                <a:solidFill>
                  <a:schemeClr val="tx1"/>
                </a:solidFill>
              </a:rPr>
              <a:t>  </a:t>
            </a:r>
            <a:r>
              <a:rPr lang="zh-CN" altLang="en-US" sz="2400" dirty="0">
                <a:solidFill>
                  <a:schemeClr val="tx1"/>
                </a:solidFill>
              </a:rPr>
              <a:t>国共两党的抗争和战略三阶段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杨靖宇</a:t>
            </a:r>
            <a:r>
              <a:rPr lang="zh-CN" altLang="en-US" dirty="0">
                <a:latin typeface="黑体" panose="02010609060101010101" pitchFamily="49" charset="-122"/>
                <a:ea typeface="黑体" panose="02010609060101010101" pitchFamily="49" charset="-122"/>
                <a:sym typeface="微软雅黑" panose="020B0503020204020204" pitchFamily="34" charset="-122"/>
              </a:rPr>
              <a:t>东北抗日联军</a:t>
            </a:r>
            <a:r>
              <a:rPr lang="zh-CN" altLang="en-US" dirty="0">
                <a:latin typeface="黑体" panose="02010609060101010101" pitchFamily="49" charset="-122"/>
                <a:ea typeface="黑体" panose="02010609060101010101" pitchFamily="49" charset="-122"/>
                <a:cs typeface="黑体" panose="02010609060101010101" pitchFamily="49" charset="-122"/>
              </a:rPr>
              <a:t>第一路军总指挥</a:t>
            </a:r>
            <a:r>
              <a:rPr lang="zh-CN" altLang="en-US" dirty="0">
                <a:latin typeface="黑体" panose="02010609060101010101" pitchFamily="49" charset="-122"/>
                <a:ea typeface="黑体" panose="02010609060101010101" pitchFamily="49" charset="-122"/>
                <a:sym typeface="微软雅黑" panose="020B0503020204020204"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defRPr/>
              </a:pPr>
              <a:r>
                <a:rPr lang="en-US" altLang="zh-CN" sz="1100" b="1" dirty="0">
                  <a:solidFill>
                    <a:prstClr val="white"/>
                  </a:solidFill>
                  <a:latin typeface="Calibri"/>
                  <a:ea typeface="+mn-ea"/>
                  <a:cs typeface="Arial" panose="020B0604020202020204" pitchFamily="34" charset="0"/>
                </a:rPr>
                <a:t>1931</a:t>
              </a:r>
              <a:endParaRPr lang="zh-CN" altLang="en-US" sz="1100" b="1" dirty="0">
                <a:solidFill>
                  <a:prstClr val="white"/>
                </a:solidFill>
                <a:latin typeface="Calibri"/>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a:solidFill>
                    <a:prstClr val="white"/>
                  </a:solidFill>
                  <a:cs typeface="Arial" panose="020B0604020202020204" pitchFamily="34" charset="0"/>
                </a:rPr>
                <a:t>1935</a:t>
              </a:r>
              <a:endParaRPr lang="zh-CN" altLang="en-US" sz="1100" b="1" dirty="0">
                <a:solidFill>
                  <a:prstClr val="white"/>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a:solidFill>
                  <a:prstClr val="black"/>
                </a:solidFill>
              </a:rPr>
              <a:t>1932.2</a:t>
            </a:r>
            <a:endParaRPr lang="zh-CN" altLang="en-US" dirty="0">
              <a:solidFill>
                <a:prstClr val="black"/>
              </a:solidFill>
            </a:endParaRPr>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a:solidFill>
                  <a:prstClr val="black"/>
                </a:solidFill>
              </a:rPr>
              <a:t>1933.5</a:t>
            </a:r>
            <a:endParaRPr lang="zh-CN" altLang="en-US" dirty="0">
              <a:solidFill>
                <a:prstClr val="black"/>
              </a:solidFill>
            </a:endParaRPr>
          </a:p>
        </p:txBody>
      </p:sp>
      <p:sp>
        <p:nvSpPr>
          <p:cNvPr id="33" name="矩形 32"/>
          <p:cNvSpPr/>
          <p:nvPr/>
        </p:nvSpPr>
        <p:spPr>
          <a:xfrm>
            <a:off x="1921719" y="2343562"/>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冯玉祥和吉鸿昌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在张家口成立了</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察哈尔民众抗日同盟军</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，并谋求同共产党合作。</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a:solidFill>
                  <a:prstClr val="black"/>
                </a:solidFill>
              </a:rPr>
              <a:t>1933.11</a:t>
            </a:r>
            <a:endParaRPr lang="zh-CN" altLang="en-US" dirty="0">
              <a:solidFill>
                <a:prstClr val="black"/>
              </a:solidFill>
            </a:endParaRPr>
          </a:p>
        </p:txBody>
      </p:sp>
      <p:sp>
        <p:nvSpPr>
          <p:cNvPr id="36" name="矩形 35"/>
          <p:cNvSpPr/>
          <p:nvPr/>
        </p:nvSpPr>
        <p:spPr>
          <a:xfrm>
            <a:off x="1921719" y="3466932"/>
            <a:ext cx="6096000" cy="646331"/>
          </a:xfrm>
          <a:prstGeom prst="rect">
            <a:avLst/>
          </a:prstGeom>
        </p:spPr>
        <p:txBody>
          <a:bodyPr>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在福州发动抗日反蒋事变的国民党爱国将领是</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蔡廷锴、蒋光鼐</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，又称“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福建事变</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a:solidFill>
                  <a:prstClr val="black"/>
                </a:solidFill>
              </a:rPr>
              <a:t>1935.12.9</a:t>
            </a:r>
            <a:endParaRPr lang="zh-CN" altLang="en-US" sz="1600" dirty="0">
              <a:solidFill>
                <a:prstClr val="black"/>
              </a:solidFill>
            </a:endParaRPr>
          </a:p>
        </p:txBody>
      </p:sp>
      <p:sp>
        <p:nvSpPr>
          <p:cNvPr id="38" name="矩形 37"/>
          <p:cNvSpPr/>
          <p:nvPr/>
        </p:nvSpPr>
        <p:spPr>
          <a:xfrm>
            <a:off x="1921719" y="4478599"/>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一二</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九运动</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促进了中华民族的觉醒，</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标志着中国人民抗日救亡运动新高潮的到来。</a:t>
            </a: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a:solidFill>
                  <a:prstClr val="black"/>
                </a:solidFill>
              </a:rPr>
              <a:t>1935.12</a:t>
            </a:r>
            <a:endParaRPr lang="zh-CN" altLang="en-US" dirty="0">
              <a:solidFill>
                <a:prstClr val="black"/>
              </a:solidFill>
            </a:endParaRPr>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a:solidFill>
                  <a:prstClr val="white"/>
                </a:solidFill>
                <a:latin typeface="黑体" panose="02010609060101010101" pitchFamily="49" charset="-122"/>
                <a:ea typeface="黑体" panose="02010609060101010101" pitchFamily="49" charset="-122"/>
              </a:rPr>
              <a:t>抗战早期以共产党为核心的反击</a:t>
            </a: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国共尝试第二次</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合作</a:t>
              </a: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
        <p:nvSpPr>
          <p:cNvPr id="47" name="文本框 46"/>
          <p:cNvSpPr txBox="1"/>
          <p:nvPr/>
        </p:nvSpPr>
        <p:spPr>
          <a:xfrm>
            <a:off x="380075" y="-12512"/>
            <a:ext cx="6207906" cy="400110"/>
          </a:xfrm>
          <a:prstGeom prst="rect">
            <a:avLst/>
          </a:prstGeom>
          <a:noFill/>
        </p:spPr>
        <p:txBody>
          <a:bodyPr wrap="square" rtlCol="0">
            <a:spAutoFit/>
          </a:bodyPr>
          <a:lstStyle/>
          <a:p>
            <a:r>
              <a:rPr kumimoji="1" lang="en-US" altLang="zh-CN" sz="1000" dirty="0">
                <a:solidFill>
                  <a:schemeClr val="bg1">
                    <a:lumMod val="95000"/>
                  </a:schemeClr>
                </a:solidFill>
              </a:rPr>
              <a:t>6.2.2</a:t>
            </a:r>
            <a:r>
              <a:rPr kumimoji="1" lang="zh-CN" altLang="en-US" sz="1000" dirty="0">
                <a:solidFill>
                  <a:schemeClr val="bg1">
                    <a:lumMod val="95000"/>
                  </a:schemeClr>
                </a:solidFill>
              </a:rPr>
              <a:t>抗日救亡运动和共产党人与部分国民党人合作抗日</a:t>
            </a:r>
            <a:endParaRPr kumimoji="1" lang="en-US" altLang="zh-CN" sz="1000" dirty="0">
              <a:solidFill>
                <a:schemeClr val="bg1">
                  <a:lumMod val="95000"/>
                </a:schemeClr>
              </a:solidFill>
            </a:endParaRPr>
          </a:p>
          <a:p>
            <a:r>
              <a:rPr kumimoji="1" lang="en-US" altLang="zh-CN" sz="1000" dirty="0">
                <a:solidFill>
                  <a:schemeClr val="bg1">
                    <a:lumMod val="95000"/>
                  </a:schemeClr>
                </a:solidFill>
              </a:rPr>
              <a:t>6.2.3.1</a:t>
            </a:r>
            <a:r>
              <a:rPr kumimoji="1" lang="zh-CN" altLang="en-US" sz="1000" dirty="0">
                <a:solidFill>
                  <a:schemeClr val="bg1">
                    <a:lumMod val="95000"/>
                  </a:schemeClr>
                </a:solidFill>
              </a:rPr>
              <a:t>一二</a:t>
            </a:r>
            <a:r>
              <a:rPr kumimoji="1" lang="en-US" altLang="zh-CN" sz="1000" dirty="0">
                <a:solidFill>
                  <a:schemeClr val="bg1">
                    <a:lumMod val="95000"/>
                  </a:schemeClr>
                </a:solidFill>
              </a:rPr>
              <a:t>·</a:t>
            </a:r>
            <a:r>
              <a:rPr kumimoji="1" lang="zh-CN" altLang="en-US" sz="1000" dirty="0">
                <a:solidFill>
                  <a:schemeClr val="bg1">
                    <a:lumMod val="95000"/>
                  </a:schemeClr>
                </a:solidFill>
              </a:rPr>
              <a:t>九运动和共产党提出抗日民族统一战线新政策</a:t>
            </a:r>
          </a:p>
        </p:txBody>
      </p:sp>
      <p:sp>
        <p:nvSpPr>
          <p:cNvPr id="48" name="文本框 47"/>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116</a:t>
            </a:r>
            <a:r>
              <a:rPr kumimoji="1" lang="zh-CN" altLang="en-US" dirty="0"/>
              <a:t>页</a:t>
            </a:r>
          </a:p>
        </p:txBody>
      </p:sp>
      <p:sp>
        <p:nvSpPr>
          <p:cNvPr id="50" name="五边形 49"/>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64258" y="2482062"/>
            <a:ext cx="2701305" cy="3102985"/>
          </a:xfrm>
          <a:prstGeom prst="rect">
            <a:avLst/>
          </a:prstGeom>
        </p:spPr>
      </p:pic>
    </p:spTree>
    <p:extLst>
      <p:ext uri="{BB962C8B-B14F-4D97-AF65-F5344CB8AC3E}">
        <p14:creationId xmlns:p14="http://schemas.microsoft.com/office/powerpoint/2010/main" val="4719343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文本框 6"/>
          <p:cNvSpPr txBox="1"/>
          <p:nvPr/>
        </p:nvSpPr>
        <p:spPr>
          <a:xfrm>
            <a:off x="9301163" y="6211669"/>
            <a:ext cx="3043237"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146</a:t>
            </a:r>
            <a:r>
              <a:rPr kumimoji="1" lang="zh-CN" altLang="en-US" dirty="0"/>
              <a:t>页</a:t>
            </a:r>
          </a:p>
        </p:txBody>
      </p:sp>
      <p:sp>
        <p:nvSpPr>
          <p:cNvPr id="8" name="五边形 7"/>
          <p:cNvSpPr/>
          <p:nvPr/>
        </p:nvSpPr>
        <p:spPr>
          <a:xfrm>
            <a:off x="9301163" y="6179382"/>
            <a:ext cx="2916445"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184497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zh-CN" altLang="en-US" sz="24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04612" y="29954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抗战胜利后国际格局和国内形势</a:t>
            </a:r>
          </a:p>
        </p:txBody>
      </p:sp>
      <p:sp>
        <p:nvSpPr>
          <p:cNvPr id="9" name="圆角矩形 8"/>
          <p:cNvSpPr/>
          <p:nvPr/>
        </p:nvSpPr>
        <p:spPr>
          <a:xfrm>
            <a:off x="6304612" y="101809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0" name="圆角矩形 9"/>
          <p:cNvSpPr/>
          <p:nvPr/>
        </p:nvSpPr>
        <p:spPr>
          <a:xfrm>
            <a:off x="6303289" y="173620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国民党发动内战与解放区自卫战争</a:t>
            </a:r>
          </a:p>
        </p:txBody>
      </p:sp>
    </p:spTree>
    <p:extLst>
      <p:ext uri="{BB962C8B-B14F-4D97-AF65-F5344CB8AC3E}">
        <p14:creationId xmlns:p14="http://schemas.microsoft.com/office/powerpoint/2010/main" val="132356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04612" y="299544"/>
            <a:ext cx="3085169" cy="66235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抗战胜利后国际格局和</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国内形势</a:t>
            </a:r>
          </a:p>
        </p:txBody>
      </p:sp>
      <p:sp>
        <p:nvSpPr>
          <p:cNvPr id="9" name="圆角矩形 8"/>
          <p:cNvSpPr/>
          <p:nvPr/>
        </p:nvSpPr>
        <p:spPr>
          <a:xfrm>
            <a:off x="6304612" y="101809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0" name="圆角矩形 9"/>
          <p:cNvSpPr/>
          <p:nvPr/>
        </p:nvSpPr>
        <p:spPr>
          <a:xfrm>
            <a:off x="6303289" y="173620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国民党发动内战与解放区自卫战争</a:t>
            </a:r>
          </a:p>
        </p:txBody>
      </p:sp>
      <p:sp>
        <p:nvSpPr>
          <p:cNvPr id="11" name="左大括号 10"/>
          <p:cNvSpPr/>
          <p:nvPr/>
        </p:nvSpPr>
        <p:spPr>
          <a:xfrm>
            <a:off x="9438626" y="157469"/>
            <a:ext cx="262264" cy="92645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9700890" y="157469"/>
            <a:ext cx="2317424" cy="353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国际格局</a:t>
            </a:r>
          </a:p>
        </p:txBody>
      </p:sp>
      <p:sp>
        <p:nvSpPr>
          <p:cNvPr id="13" name="圆角矩形 12"/>
          <p:cNvSpPr/>
          <p:nvPr/>
        </p:nvSpPr>
        <p:spPr>
          <a:xfrm>
            <a:off x="9700890" y="734123"/>
            <a:ext cx="2317425" cy="3498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国内形势</a:t>
            </a:r>
          </a:p>
        </p:txBody>
      </p:sp>
    </p:spTree>
    <p:extLst>
      <p:ext uri="{BB962C8B-B14F-4D97-AF65-F5344CB8AC3E}">
        <p14:creationId xmlns:p14="http://schemas.microsoft.com/office/powerpoint/2010/main" val="8276798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9" y="445654"/>
            <a:ext cx="10192076"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333786" y="2098480"/>
            <a:ext cx="6617999" cy="2391459"/>
          </a:xfrm>
        </p:spPr>
        <p:txBody>
          <a:bodyPr numCol="1">
            <a:normAutofit/>
          </a:bodyPr>
          <a:lstStyle/>
          <a:p>
            <a:r>
              <a:rPr lang="zh-CN" altLang="en-US" dirty="0">
                <a:latin typeface="黑体" panose="02010609060101010101" pitchFamily="49" charset="-122"/>
                <a:ea typeface="黑体" panose="02010609060101010101" pitchFamily="49" charset="-122"/>
              </a:rPr>
              <a:t>国际格局</a:t>
            </a:r>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以</a:t>
            </a:r>
            <a:r>
              <a:rPr lang="zh-CN" altLang="en-US" dirty="0">
                <a:solidFill>
                  <a:srgbClr val="C00000"/>
                </a:solidFill>
                <a:latin typeface="黑体" panose="02010609060101010101" pitchFamily="49" charset="-122"/>
                <a:ea typeface="黑体" panose="02010609060101010101" pitchFamily="49" charset="-122"/>
              </a:rPr>
              <a:t>美苏</a:t>
            </a:r>
            <a:r>
              <a:rPr lang="zh-CN" altLang="en-US" dirty="0">
                <a:latin typeface="黑体" panose="02010609060101010101" pitchFamily="49" charset="-122"/>
                <a:ea typeface="黑体" panose="02010609060101010101" pitchFamily="49" charset="-122"/>
              </a:rPr>
              <a:t>为首的帝国主义和社会主义两个阵营的对立</a:t>
            </a:r>
          </a:p>
          <a:p>
            <a:r>
              <a:rPr lang="zh-CN" altLang="en-US" dirty="0">
                <a:latin typeface="黑体" panose="02010609060101010101" pitchFamily="49" charset="-122"/>
                <a:ea typeface="黑体" panose="02010609060101010101" pitchFamily="49" charset="-122"/>
              </a:rPr>
              <a:t>美国采取扶蒋反共政策。</a:t>
            </a: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7461404" y="59344"/>
            <a:ext cx="4584545" cy="930360"/>
          </a:xfrm>
          <a:prstGeom prst="rect">
            <a:avLst/>
          </a:prstGeom>
        </p:spPr>
      </p:pic>
    </p:spTree>
    <p:extLst>
      <p:ext uri="{BB962C8B-B14F-4D97-AF65-F5344CB8AC3E}">
        <p14:creationId xmlns:p14="http://schemas.microsoft.com/office/powerpoint/2010/main" val="26144571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853" y="439257"/>
            <a:ext cx="10192076" cy="544050"/>
          </a:xfrm>
        </p:spPr>
        <p:txBody>
          <a:bodyPr/>
          <a:lstStyle/>
          <a:p>
            <a:r>
              <a:rPr lang="zh-CN" altLang="en-US" sz="2400" dirty="0">
                <a:solidFill>
                  <a:schemeClr val="tx1"/>
                </a:solidFill>
              </a:rPr>
              <a:t>第一节 从争取和平民主到进行自卫战争</a:t>
            </a:r>
          </a:p>
        </p:txBody>
      </p:sp>
      <p:pic>
        <p:nvPicPr>
          <p:cNvPr id="4" name="图片 3"/>
          <p:cNvPicPr>
            <a:picLocks noChangeAspect="1"/>
          </p:cNvPicPr>
          <p:nvPr/>
        </p:nvPicPr>
        <p:blipFill>
          <a:blip r:embed="rId2"/>
          <a:stretch>
            <a:fillRect/>
          </a:stretch>
        </p:blipFill>
        <p:spPr>
          <a:xfrm>
            <a:off x="7584831" y="88412"/>
            <a:ext cx="4484565" cy="910071"/>
          </a:xfrm>
          <a:prstGeom prst="rect">
            <a:avLst/>
          </a:prstGeom>
        </p:spPr>
      </p:pic>
      <p:sp>
        <p:nvSpPr>
          <p:cNvPr id="5" name="文本框 4"/>
          <p:cNvSpPr txBox="1"/>
          <p:nvPr/>
        </p:nvSpPr>
        <p:spPr>
          <a:xfrm>
            <a:off x="703770" y="1334152"/>
            <a:ext cx="11230322" cy="3747180"/>
          </a:xfrm>
          <a:prstGeom prst="rect">
            <a:avLst/>
          </a:prstGeom>
          <a:noFill/>
        </p:spPr>
        <p:txBody>
          <a:bodyPr wrap="square" rtlCol="0" anchor="t">
            <a:spAutoFit/>
          </a:bodyPr>
          <a:lstStyle/>
          <a:p>
            <a:pPr>
              <a:lnSpc>
                <a:spcPct val="150000"/>
              </a:lnSpc>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国内形势</a:t>
            </a:r>
            <a:endParaRPr lang="en-US" altLang="zh-CN" dirty="0">
              <a:solidFill>
                <a:srgbClr val="C00000"/>
              </a:solidFill>
              <a:latin typeface="黑体" panose="02010609060101010101" pitchFamily="49" charset="-122"/>
              <a:ea typeface="黑体" panose="02010609060101010101" pitchFamily="49" charset="-122"/>
              <a:sym typeface="+mn-ea"/>
            </a:endParaRPr>
          </a:p>
          <a:p>
            <a:pPr>
              <a:lnSpc>
                <a:spcPct val="150000"/>
              </a:lnSpc>
            </a:pPr>
            <a:endParaRPr lang="zh-CN" altLang="en-US" dirty="0">
              <a:solidFill>
                <a:srgbClr val="C00000"/>
              </a:solidFill>
              <a:latin typeface="黑体" panose="02010609060101010101" pitchFamily="49" charset="-122"/>
              <a:ea typeface="黑体" panose="02010609060101010101" pitchFamily="49" charset="-122"/>
              <a:sym typeface="+mn-ea"/>
            </a:endParaRPr>
          </a:p>
          <a:p>
            <a:pPr>
              <a:lnSpc>
                <a:spcPct val="150000"/>
              </a:lnSpc>
              <a:buFont typeface="Arial" panose="020B0604020202020204" pitchFamily="34" charset="0"/>
              <a:buNone/>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三种建国方案：</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buFont typeface="Arial" panose="020B0604020202020204" pitchFamily="34" charset="0"/>
              <a:buNone/>
            </a:pP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marL="742950" lvl="1" indent="-285750">
              <a:lnSpc>
                <a:spcPct val="150000"/>
              </a:lnSpc>
              <a:spcBef>
                <a:spcPts val="500"/>
              </a:spcBef>
              <a:buFont typeface="Arial" panose="020B0604020202020204" pitchFamily="34" charset="0"/>
              <a:buNone/>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蒋介石赢：代表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地主阶级与买办性</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的大资产阶级的建国方案。</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marL="742950" lvl="1" indent="-285750">
              <a:lnSpc>
                <a:spcPct val="150000"/>
              </a:lnSpc>
              <a:spcBef>
                <a:spcPts val="500"/>
              </a:spcBef>
              <a:buFont typeface="Arial" panose="020B0604020202020204" pitchFamily="34" charset="0"/>
              <a:buNone/>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孙中山赢：代表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民族资产阶级</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的建国方案。</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行不通：帝国主义干涉和民族资产阶级的软弱性</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p>
          <a:p>
            <a:pPr marL="742950" lvl="1" indent="-285750">
              <a:lnSpc>
                <a:spcPct val="150000"/>
              </a:lnSpc>
              <a:spcBef>
                <a:spcPts val="500"/>
              </a:spcBef>
              <a:buFont typeface="Arial" panose="020B0604020202020204" pitchFamily="34" charset="0"/>
              <a:buNone/>
            </a:pP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无产阶级赢：</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工人阶级、农民阶级</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和城市小资产阶级建国方案。</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rPr>
              <a:t>                </a:t>
            </a:r>
          </a:p>
        </p:txBody>
      </p:sp>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7.1.1.2</a:t>
            </a:r>
            <a:r>
              <a:rPr kumimoji="1" lang="zh-CN" altLang="en-US" sz="1000" dirty="0">
                <a:solidFill>
                  <a:schemeClr val="bg1">
                    <a:lumMod val="95000"/>
                  </a:schemeClr>
                </a:solidFill>
              </a:rPr>
              <a:t>抗日战争胜利后的国内形势</a:t>
            </a:r>
          </a:p>
        </p:txBody>
      </p:sp>
    </p:spTree>
    <p:extLst>
      <p:ext uri="{BB962C8B-B14F-4D97-AF65-F5344CB8AC3E}">
        <p14:creationId xmlns:p14="http://schemas.microsoft.com/office/powerpoint/2010/main" val="19349630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抗日战争胜利后，中国国内未出现的建国方案是（    ）</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rPr>
              <a:t>地主阶级与买办性大资产阶级的建国方案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rPr>
              <a:t>中产阶级的建国方案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rPr>
              <a:t>民族资产阶级的建国方案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rPr>
              <a:t>工人阶级、农民阶级、城市小资产阶级的建国方案</a:t>
            </a:r>
          </a:p>
        </p:txBody>
      </p:sp>
    </p:spTree>
    <p:extLst>
      <p:ext uri="{BB962C8B-B14F-4D97-AF65-F5344CB8AC3E}">
        <p14:creationId xmlns:p14="http://schemas.microsoft.com/office/powerpoint/2010/main" val="1232210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抗日战争胜利后，中国国内未出现的建国方案是（  </a:t>
            </a:r>
            <a:r>
              <a:rPr lang="en-US" altLang="zh-CN" sz="2400" dirty="0">
                <a:solidFill>
                  <a:srgbClr val="C00000"/>
                </a:solidFill>
                <a:latin typeface="黑体" panose="02010609060101010101" pitchFamily="49" charset="-122"/>
                <a:ea typeface="黑体" panose="02010609060101010101" pitchFamily="49" charset="-122"/>
              </a:rPr>
              <a:t>B</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rPr>
              <a:t>地主阶级与买办性大资产阶级的建国方案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rPr>
              <a:t>中产阶级的建国方案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rPr>
              <a:t>民族资产阶级的建国方案</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rPr>
              <a:t>工人阶级、农民阶级、城市小资产阶级的建国方案</a:t>
            </a:r>
          </a:p>
        </p:txBody>
      </p:sp>
    </p:spTree>
    <p:extLst>
      <p:ext uri="{BB962C8B-B14F-4D97-AF65-F5344CB8AC3E}">
        <p14:creationId xmlns:p14="http://schemas.microsoft.com/office/powerpoint/2010/main" val="39734836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04612" y="29954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抗战胜利后国际格局和</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国内形势</a:t>
            </a:r>
          </a:p>
        </p:txBody>
      </p:sp>
      <p:sp>
        <p:nvSpPr>
          <p:cNvPr id="9" name="圆角矩形 8"/>
          <p:cNvSpPr/>
          <p:nvPr/>
        </p:nvSpPr>
        <p:spPr>
          <a:xfrm>
            <a:off x="6304612" y="1046355"/>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争取和平、民主、团结</a:t>
            </a:r>
          </a:p>
        </p:txBody>
      </p:sp>
      <p:sp>
        <p:nvSpPr>
          <p:cNvPr id="10" name="圆角矩形 9"/>
          <p:cNvSpPr/>
          <p:nvPr/>
        </p:nvSpPr>
        <p:spPr>
          <a:xfrm>
            <a:off x="6303289" y="173620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国民党发动内战与解放区自卫战争</a:t>
            </a:r>
          </a:p>
        </p:txBody>
      </p:sp>
      <p:sp>
        <p:nvSpPr>
          <p:cNvPr id="11" name="左大括号 10"/>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9712364" y="521886"/>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共产党的努力</a:t>
            </a:r>
          </a:p>
        </p:txBody>
      </p:sp>
      <p:sp>
        <p:nvSpPr>
          <p:cNvPr id="13" name="圆角矩形 12"/>
          <p:cNvSpPr/>
          <p:nvPr/>
        </p:nvSpPr>
        <p:spPr>
          <a:xfrm>
            <a:off x="9712364" y="1432758"/>
            <a:ext cx="2317425" cy="6068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国民党的破坏</a:t>
            </a:r>
          </a:p>
        </p:txBody>
      </p:sp>
    </p:spTree>
    <p:extLst>
      <p:ext uri="{BB962C8B-B14F-4D97-AF65-F5344CB8AC3E}">
        <p14:creationId xmlns:p14="http://schemas.microsoft.com/office/powerpoint/2010/main" val="2583263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6668" y="465203"/>
            <a:ext cx="5720655" cy="544050"/>
          </a:xfrm>
        </p:spPr>
        <p:txBody>
          <a:bodyPr/>
          <a:lstStyle/>
          <a:p>
            <a:r>
              <a:rPr lang="zh-CN" altLang="en-US" sz="2400" dirty="0">
                <a:solidFill>
                  <a:schemeClr val="tx1"/>
                </a:solidFill>
              </a:rPr>
              <a:t>第一节 从争取和平民主到进行自卫战争  </a:t>
            </a:r>
          </a:p>
        </p:txBody>
      </p:sp>
      <p:sp>
        <p:nvSpPr>
          <p:cNvPr id="3" name="内容占位符 2"/>
          <p:cNvSpPr>
            <a:spLocks noGrp="1"/>
          </p:cNvSpPr>
          <p:nvPr>
            <p:ph idx="1"/>
          </p:nvPr>
        </p:nvSpPr>
        <p:spPr>
          <a:xfrm>
            <a:off x="571030" y="1474456"/>
            <a:ext cx="11329035" cy="4222959"/>
          </a:xfrm>
        </p:spPr>
        <p:txBody>
          <a:bodyPr>
            <a:normAutofit/>
          </a:bodyPr>
          <a:lstStyle/>
          <a:p>
            <a:pPr>
              <a:spcBef>
                <a:spcPts val="1000"/>
              </a:spcBef>
            </a:pPr>
            <a:r>
              <a:rPr lang="zh-CN" altLang="en-US" sz="2000" dirty="0">
                <a:latin typeface="黑体" panose="02010609060101010101" pitchFamily="49" charset="-122"/>
                <a:ea typeface="黑体" panose="02010609060101010101" pitchFamily="49" charset="-122"/>
              </a:rPr>
              <a:t>共产党的努力</a:t>
            </a:r>
            <a:endParaRPr lang="en-US" altLang="zh-CN" sz="2000" dirty="0">
              <a:latin typeface="黑体" panose="02010609060101010101" pitchFamily="49" charset="-122"/>
              <a:ea typeface="黑体" panose="02010609060101010101" pitchFamily="49" charset="-122"/>
            </a:endParaRPr>
          </a:p>
          <a:p>
            <a:pPr>
              <a:spcBef>
                <a:spcPts val="1000"/>
              </a:spcBef>
            </a:pPr>
            <a:endParaRPr lang="en-US" altLang="zh-CN" sz="2000" dirty="0">
              <a:latin typeface="黑体" panose="02010609060101010101" pitchFamily="49" charset="-122"/>
              <a:ea typeface="黑体" panose="02010609060101010101" pitchFamily="49" charset="-122"/>
            </a:endParaRPr>
          </a:p>
          <a:p>
            <a:pPr>
              <a:spcBef>
                <a:spcPts val="1000"/>
              </a:spcBef>
            </a:pPr>
            <a:r>
              <a:rPr lang="zh-CN" altLang="en-US" dirty="0">
                <a:latin typeface="黑体" panose="02010609060101010101" pitchFamily="49" charset="-122"/>
                <a:ea typeface="黑体" panose="02010609060101010101" pitchFamily="49" charset="-122"/>
              </a:rPr>
              <a:t>“和平、民主、团结”方针的制定</a:t>
            </a:r>
            <a:endParaRPr lang="zh-CN" altLang="en-US" dirty="0">
              <a:solidFill>
                <a:srgbClr val="FF0000"/>
              </a:solidFill>
              <a:latin typeface="黑体" panose="02010609060101010101" pitchFamily="49" charset="-122"/>
              <a:ea typeface="黑体" panose="02010609060101010101" pitchFamily="49" charset="-122"/>
            </a:endParaRPr>
          </a:p>
          <a:p>
            <a:pPr>
              <a:spcBef>
                <a:spcPts val="1000"/>
              </a:spcBef>
            </a:pPr>
            <a:r>
              <a:rPr lang="zh-CN" altLang="en-US" dirty="0">
                <a:solidFill>
                  <a:srgbClr val="C00000"/>
                </a:solidFill>
                <a:latin typeface="黑体" panose="02010609060101010101" pitchFamily="49" charset="-122"/>
                <a:ea typeface="黑体" panose="02010609060101010101" pitchFamily="49" charset="-122"/>
              </a:rPr>
              <a:t>   </a:t>
            </a:r>
            <a:r>
              <a:rPr lang="zh-CN" altLang="en-US" b="1" dirty="0">
                <a:solidFill>
                  <a:srgbClr val="C00000"/>
                </a:solidFill>
                <a:latin typeface="黑体" panose="02010609060101010101" pitchFamily="49" charset="-122"/>
                <a:ea typeface="黑体" panose="02010609060101010101" pitchFamily="49" charset="-122"/>
              </a:rPr>
              <a:t>  1945年8月25日</a:t>
            </a:r>
            <a:r>
              <a:rPr lang="zh-CN" altLang="en-US" dirty="0">
                <a:latin typeface="黑体" panose="02010609060101010101" pitchFamily="49" charset="-122"/>
                <a:ea typeface="黑体" panose="02010609060101010101" pitchFamily="49" charset="-122"/>
              </a:rPr>
              <a:t>，中共中央在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对目前时局的宣言</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中提出“</a:t>
            </a:r>
            <a:r>
              <a:rPr lang="zh-CN" altLang="en-US" b="1" dirty="0">
                <a:solidFill>
                  <a:srgbClr val="C00000"/>
                </a:solidFill>
                <a:latin typeface="黑体" panose="02010609060101010101" pitchFamily="49" charset="-122"/>
                <a:ea typeface="黑体" panose="02010609060101010101" pitchFamily="49" charset="-122"/>
              </a:rPr>
              <a:t>和平、民主、团结</a:t>
            </a:r>
            <a:r>
              <a:rPr lang="zh-CN" altLang="en-US" dirty="0">
                <a:latin typeface="黑体" panose="02010609060101010101" pitchFamily="49" charset="-122"/>
                <a:ea typeface="黑体" panose="02010609060101010101" pitchFamily="49" charset="-122"/>
              </a:rPr>
              <a:t>”的口号。</a:t>
            </a:r>
            <a:endParaRPr lang="en-US" altLang="zh-CN" dirty="0">
              <a:latin typeface="黑体" panose="02010609060101010101" pitchFamily="49" charset="-122"/>
              <a:ea typeface="黑体" panose="02010609060101010101" pitchFamily="49" charset="-122"/>
            </a:endParaRPr>
          </a:p>
          <a:p>
            <a:pPr>
              <a:spcBef>
                <a:spcPts val="1000"/>
              </a:spcBef>
            </a:pP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重庆谈判和政治协商会议</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1945</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日签署</a:t>
            </a:r>
            <a:r>
              <a:rPr lang="zh-CN" altLang="en-US" b="1" dirty="0">
                <a:solidFill>
                  <a:srgbClr val="C00000"/>
                </a:solidFill>
                <a:latin typeface="黑体" panose="02010609060101010101" pitchFamily="49" charset="-122"/>
                <a:ea typeface="黑体" panose="02010609060101010101" pitchFamily="49" charset="-122"/>
              </a:rPr>
              <a:t>《政府与中共代表会谈纪要》</a:t>
            </a:r>
            <a:r>
              <a:rPr lang="zh-CN" altLang="en-US" dirty="0">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双十协定</a:t>
            </a:r>
            <a:r>
              <a:rPr lang="zh-CN" altLang="en-US" dirty="0">
                <a:latin typeface="黑体" panose="02010609060101010101" pitchFamily="49" charset="-122"/>
                <a:ea typeface="黑体" panose="02010609060101010101" pitchFamily="49" charset="-122"/>
              </a:rPr>
              <a:t>），确认和平建国的基本方针。</a:t>
            </a:r>
          </a:p>
        </p:txBody>
      </p:sp>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3203" y="1545291"/>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 3"/>
          <p:cNvGrpSpPr/>
          <p:nvPr/>
        </p:nvGrpSpPr>
        <p:grpSpPr>
          <a:xfrm>
            <a:off x="7408984" y="93784"/>
            <a:ext cx="4677508" cy="1512109"/>
            <a:chOff x="6304612" y="521886"/>
            <a:chExt cx="5725177" cy="1517762"/>
          </a:xfrm>
        </p:grpSpPr>
        <p:sp>
          <p:nvSpPr>
            <p:cNvPr id="12" name="圆角矩形 11"/>
            <p:cNvSpPr/>
            <p:nvPr/>
          </p:nvSpPr>
          <p:spPr>
            <a:xfrm>
              <a:off x="6304612" y="10463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3" name="左大括号 12"/>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4" name="圆角矩形 13"/>
            <p:cNvSpPr/>
            <p:nvPr/>
          </p:nvSpPr>
          <p:spPr>
            <a:xfrm>
              <a:off x="9712364" y="521886"/>
              <a:ext cx="2317424" cy="62600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共产党的努力</a:t>
              </a:r>
            </a:p>
          </p:txBody>
        </p:sp>
        <p:sp>
          <p:nvSpPr>
            <p:cNvPr id="15" name="圆角矩形 14"/>
            <p:cNvSpPr/>
            <p:nvPr/>
          </p:nvSpPr>
          <p:spPr>
            <a:xfrm>
              <a:off x="9712364" y="1432758"/>
              <a:ext cx="2317425" cy="6068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国民党的破坏</a:t>
              </a:r>
            </a:p>
          </p:txBody>
        </p:sp>
      </p:grpSp>
      <p:sp>
        <p:nvSpPr>
          <p:cNvPr id="11" name="文本框 10"/>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150</a:t>
            </a:r>
            <a:r>
              <a:rPr kumimoji="1" lang="zh-CN" altLang="en-US" dirty="0"/>
              <a:t>页</a:t>
            </a:r>
          </a:p>
        </p:txBody>
      </p:sp>
      <p:sp>
        <p:nvSpPr>
          <p:cNvPr id="16" name="五边形 1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3107" y="2681697"/>
            <a:ext cx="1733416" cy="2175267"/>
          </a:xfrm>
          <a:prstGeom prst="rect">
            <a:avLst/>
          </a:prstGeom>
        </p:spPr>
      </p:pic>
    </p:spTree>
    <p:extLst>
      <p:ext uri="{BB962C8B-B14F-4D97-AF65-F5344CB8AC3E}">
        <p14:creationId xmlns:p14="http://schemas.microsoft.com/office/powerpoint/2010/main" val="8844732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670" y="425218"/>
            <a:ext cx="10192076"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838200" y="1266533"/>
            <a:ext cx="10515600" cy="905217"/>
          </a:xfrm>
        </p:spPr>
        <p:txBody>
          <a:bodyPr>
            <a:normAutofit/>
          </a:bodyPr>
          <a:lstStyle/>
          <a:p>
            <a:r>
              <a:rPr lang="zh-CN" altLang="en-US" sz="2400" dirty="0">
                <a:latin typeface="黑体" panose="02010609060101010101" pitchFamily="49" charset="-122"/>
                <a:ea typeface="黑体" panose="02010609060101010101" pitchFamily="49" charset="-122"/>
              </a:rPr>
              <a:t>国民党的破坏</a:t>
            </a:r>
            <a:endParaRPr lang="en-US"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739725" y="2577864"/>
            <a:ext cx="1961785" cy="77420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anchor="ctr">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rPr>
              <a:t>校场口惨案</a:t>
            </a:r>
            <a:endParaRPr lang="en-US" altLang="zh-CN" sz="2000" b="1" dirty="0">
              <a:solidFill>
                <a:prstClr val="white"/>
              </a:solidFill>
              <a:latin typeface="黑体" panose="02010609060101010101" pitchFamily="49" charset="-122"/>
              <a:ea typeface="黑体" panose="02010609060101010101" pitchFamily="49" charset="-122"/>
            </a:endParaRPr>
          </a:p>
          <a:p>
            <a:pPr algn="ctr">
              <a:defRPr/>
            </a:pPr>
            <a:r>
              <a:rPr lang="en-US" altLang="zh-CN" sz="2000" b="1" dirty="0">
                <a:solidFill>
                  <a:prstClr val="white"/>
                </a:solidFill>
                <a:latin typeface="黑体" panose="02010609060101010101" pitchFamily="49" charset="-122"/>
                <a:ea typeface="黑体" panose="02010609060101010101" pitchFamily="49" charset="-122"/>
              </a:rPr>
              <a:t>1946</a:t>
            </a:r>
            <a:r>
              <a:rPr lang="zh-CN" altLang="en-US" sz="2000" b="1" dirty="0">
                <a:solidFill>
                  <a:prstClr val="white"/>
                </a:solidFill>
                <a:latin typeface="黑体" panose="02010609060101010101" pitchFamily="49" charset="-122"/>
                <a:ea typeface="黑体" panose="02010609060101010101" pitchFamily="49" charset="-122"/>
              </a:rPr>
              <a:t>年</a:t>
            </a:r>
            <a:r>
              <a:rPr lang="en-US" altLang="zh-CN" sz="2000" b="1" dirty="0">
                <a:solidFill>
                  <a:prstClr val="white"/>
                </a:solidFill>
                <a:latin typeface="黑体" panose="02010609060101010101" pitchFamily="49" charset="-122"/>
                <a:ea typeface="黑体" panose="02010609060101010101" pitchFamily="49" charset="-122"/>
              </a:rPr>
              <a:t>2</a:t>
            </a:r>
            <a:r>
              <a:rPr lang="zh-CN" altLang="en-US" sz="2000" b="1" dirty="0">
                <a:solidFill>
                  <a:prstClr val="white"/>
                </a:solidFill>
                <a:latin typeface="黑体" panose="02010609060101010101" pitchFamily="49" charset="-122"/>
                <a:ea typeface="黑体" panose="02010609060101010101" pitchFamily="49" charset="-122"/>
              </a:rPr>
              <a:t>月</a:t>
            </a:r>
            <a:r>
              <a:rPr lang="en-US" altLang="zh-CN" sz="2000" b="1" dirty="0">
                <a:solidFill>
                  <a:prstClr val="white"/>
                </a:solidFill>
                <a:latin typeface="黑体" panose="02010609060101010101" pitchFamily="49" charset="-122"/>
                <a:ea typeface="黑体" panose="02010609060101010101" pitchFamily="49" charset="-122"/>
              </a:rPr>
              <a:t>10</a:t>
            </a:r>
            <a:r>
              <a:rPr lang="zh-CN" altLang="en-US" sz="2000" b="1" dirty="0">
                <a:solidFill>
                  <a:prstClr val="white"/>
                </a:solidFill>
                <a:latin typeface="黑体" panose="02010609060101010101" pitchFamily="49" charset="-122"/>
                <a:ea typeface="黑体" panose="02010609060101010101" pitchFamily="49" charset="-122"/>
              </a:rPr>
              <a:t>日</a:t>
            </a:r>
            <a:endParaRPr lang="en-US" altLang="zh-CN" sz="20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MH_SubTitle_2"/>
          <p:cNvSpPr>
            <a:spLocks noChangeArrowheads="1"/>
          </p:cNvSpPr>
          <p:nvPr>
            <p:custDataLst>
              <p:tags r:id="rId2"/>
            </p:custDataLst>
          </p:nvPr>
        </p:nvSpPr>
        <p:spPr bwMode="gray">
          <a:xfrm>
            <a:off x="739725" y="4420152"/>
            <a:ext cx="1961785" cy="728625"/>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下关惨案</a:t>
            </a:r>
          </a:p>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1946年6月23日</a:t>
            </a:r>
          </a:p>
        </p:txBody>
      </p:sp>
      <p:cxnSp>
        <p:nvCxnSpPr>
          <p:cNvPr id="8" name="MH_Other_5"/>
          <p:cNvCxnSpPr>
            <a:stCxn id="5" idx="2"/>
            <a:endCxn id="7" idx="0"/>
          </p:cNvCxnSpPr>
          <p:nvPr>
            <p:custDataLst>
              <p:tags r:id="rId3"/>
            </p:custDataLst>
          </p:nvPr>
        </p:nvCxnSpPr>
        <p:spPr>
          <a:xfrm>
            <a:off x="1720618" y="3352064"/>
            <a:ext cx="0" cy="1068088"/>
          </a:xfrm>
          <a:prstGeom prst="line">
            <a:avLst/>
          </a:prstGeom>
          <a:ln w="12700">
            <a:solidFill>
              <a:srgbClr val="C23C0D"/>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9" name="MH_Text_1"/>
          <p:cNvSpPr>
            <a:spLocks noChangeArrowheads="1"/>
          </p:cNvSpPr>
          <p:nvPr>
            <p:custDataLst>
              <p:tags r:id="rId4"/>
            </p:custDataLst>
          </p:nvPr>
        </p:nvSpPr>
        <p:spPr bwMode="auto">
          <a:xfrm>
            <a:off x="2870485" y="2525013"/>
            <a:ext cx="8850459" cy="83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国民党破坏“陪都各界协进会”等</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个团体发起举行的“</a:t>
            </a:r>
            <a:r>
              <a:rPr lang="zh-CN" altLang="en-US" sz="2000" b="1" dirty="0">
                <a:solidFill>
                  <a:srgbClr val="C00000"/>
                </a:solidFill>
                <a:latin typeface="黑体" panose="02010609060101010101" pitchFamily="49" charset="-122"/>
                <a:ea typeface="黑体" panose="02010609060101010101" pitchFamily="49" charset="-122"/>
              </a:rPr>
              <a:t>庆祝政协成功大会</a:t>
            </a:r>
            <a:r>
              <a:rPr lang="zh-CN" altLang="en-US" sz="2000" dirty="0">
                <a:solidFill>
                  <a:prstClr val="black"/>
                </a:solidFill>
                <a:latin typeface="黑体" panose="02010609060101010101" pitchFamily="49" charset="-122"/>
                <a:ea typeface="黑体" panose="02010609060101010101" pitchFamily="49" charset="-122"/>
              </a:rPr>
              <a:t>”。</a:t>
            </a:r>
          </a:p>
        </p:txBody>
      </p:sp>
      <p:sp>
        <p:nvSpPr>
          <p:cNvPr id="10" name="MH_Text_2"/>
          <p:cNvSpPr>
            <a:spLocks noChangeArrowheads="1"/>
          </p:cNvSpPr>
          <p:nvPr>
            <p:custDataLst>
              <p:tags r:id="rId5"/>
            </p:custDataLst>
          </p:nvPr>
        </p:nvSpPr>
        <p:spPr bwMode="auto">
          <a:xfrm>
            <a:off x="2870485" y="4523302"/>
            <a:ext cx="81961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defRPr/>
            </a:pPr>
            <a:r>
              <a:rPr lang="zh-CN" altLang="en-US" sz="2000" b="1" dirty="0">
                <a:solidFill>
                  <a:srgbClr val="C00000"/>
                </a:solidFill>
                <a:latin typeface="黑体" panose="02010609060101010101" pitchFamily="49" charset="-122"/>
                <a:ea typeface="黑体" panose="02010609060101010101" pitchFamily="49" charset="-122"/>
              </a:rPr>
              <a:t>上海</a:t>
            </a:r>
            <a:r>
              <a:rPr lang="zh-CN" altLang="en-US" sz="2000" dirty="0">
                <a:solidFill>
                  <a:prstClr val="black"/>
                </a:solidFill>
                <a:latin typeface="黑体" panose="02010609060101010101" pitchFamily="49" charset="-122"/>
                <a:ea typeface="黑体" panose="02010609060101010101" pitchFamily="49" charset="-122"/>
              </a:rPr>
              <a:t>人民团体联合会请愿团在南京</a:t>
            </a:r>
            <a:r>
              <a:rPr lang="zh-CN" altLang="en-US" sz="2000" b="1" dirty="0">
                <a:solidFill>
                  <a:srgbClr val="C00000"/>
                </a:solidFill>
                <a:latin typeface="黑体" panose="02010609060101010101" pitchFamily="49" charset="-122"/>
                <a:ea typeface="黑体" panose="02010609060101010101" pitchFamily="49" charset="-122"/>
              </a:rPr>
              <a:t>下关车站</a:t>
            </a:r>
            <a:r>
              <a:rPr lang="zh-CN" altLang="en-US" sz="2000" dirty="0">
                <a:solidFill>
                  <a:prstClr val="black"/>
                </a:solidFill>
                <a:latin typeface="黑体" panose="02010609060101010101" pitchFamily="49" charset="-122"/>
                <a:ea typeface="黑体" panose="02010609060101010101" pitchFamily="49" charset="-122"/>
              </a:rPr>
              <a:t>遭到国民党围殴。</a:t>
            </a:r>
          </a:p>
        </p:txBody>
      </p:sp>
      <p:pic>
        <p:nvPicPr>
          <p:cNvPr id="12"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5523" y="3278069"/>
            <a:ext cx="1386223" cy="4419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9337" y="461507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 12"/>
          <p:cNvGrpSpPr/>
          <p:nvPr/>
        </p:nvGrpSpPr>
        <p:grpSpPr>
          <a:xfrm>
            <a:off x="7408984" y="93784"/>
            <a:ext cx="4677508" cy="1512109"/>
            <a:chOff x="6304612" y="521886"/>
            <a:chExt cx="5725177" cy="1517762"/>
          </a:xfrm>
        </p:grpSpPr>
        <p:sp>
          <p:nvSpPr>
            <p:cNvPr id="14" name="圆角矩形 13"/>
            <p:cNvSpPr/>
            <p:nvPr/>
          </p:nvSpPr>
          <p:spPr>
            <a:xfrm>
              <a:off x="6304612" y="10463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5" name="左大括号 14"/>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9712364" y="521886"/>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共产党的努力</a:t>
              </a:r>
            </a:p>
          </p:txBody>
        </p:sp>
        <p:sp>
          <p:nvSpPr>
            <p:cNvPr id="17" name="圆角矩形 16"/>
            <p:cNvSpPr/>
            <p:nvPr/>
          </p:nvSpPr>
          <p:spPr>
            <a:xfrm>
              <a:off x="9712364" y="1432758"/>
              <a:ext cx="2317425" cy="6068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国民党的破坏</a:t>
              </a:r>
            </a:p>
          </p:txBody>
        </p:sp>
      </p:grpSp>
    </p:spTree>
    <p:extLst>
      <p:ext uri="{BB962C8B-B14F-4D97-AF65-F5344CB8AC3E}">
        <p14:creationId xmlns:p14="http://schemas.microsoft.com/office/powerpoint/2010/main" val="4231689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a:solidFill>
                  <a:schemeClr val="tx1"/>
                </a:solidFill>
              </a:rPr>
              <a:t>第二、三、四节</a:t>
            </a:r>
            <a:r>
              <a:rPr lang="en-US" altLang="zh-CN" sz="2400" dirty="0">
                <a:solidFill>
                  <a:schemeClr val="tx1"/>
                </a:solidFill>
              </a:rPr>
              <a:t>  </a:t>
            </a:r>
            <a:r>
              <a:rPr lang="zh-CN" altLang="en-US" sz="2400" dirty="0">
                <a:solidFill>
                  <a:schemeClr val="tx1"/>
                </a:solidFill>
              </a:rPr>
              <a:t>国共两党的抗争和战略三阶段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杨靖宇</a:t>
            </a:r>
            <a:r>
              <a:rPr lang="zh-CN" altLang="en-US" dirty="0">
                <a:latin typeface="黑体" panose="02010609060101010101" pitchFamily="49" charset="-122"/>
                <a:ea typeface="黑体" panose="02010609060101010101" pitchFamily="49" charset="-122"/>
                <a:sym typeface="微软雅黑" panose="020B0503020204020204" pitchFamily="34" charset="-122"/>
              </a:rPr>
              <a:t>东北抗日联军</a:t>
            </a:r>
            <a:r>
              <a:rPr lang="zh-CN" altLang="en-US" dirty="0">
                <a:latin typeface="黑体" panose="02010609060101010101" pitchFamily="49" charset="-122"/>
                <a:ea typeface="黑体" panose="02010609060101010101" pitchFamily="49" charset="-122"/>
                <a:cs typeface="黑体" panose="02010609060101010101" pitchFamily="49" charset="-122"/>
              </a:rPr>
              <a:t>第一路军总指挥</a:t>
            </a:r>
            <a:r>
              <a:rPr lang="zh-CN" altLang="en-US" dirty="0">
                <a:latin typeface="黑体" panose="02010609060101010101" pitchFamily="49" charset="-122"/>
                <a:ea typeface="黑体" panose="02010609060101010101" pitchFamily="49" charset="-122"/>
                <a:sym typeface="微软雅黑" panose="020B0503020204020204"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defRPr/>
              </a:pPr>
              <a:r>
                <a:rPr lang="en-US" altLang="zh-CN" sz="1100" b="1" dirty="0">
                  <a:solidFill>
                    <a:prstClr val="white"/>
                  </a:solidFill>
                  <a:latin typeface="Calibri"/>
                  <a:ea typeface="+mn-ea"/>
                  <a:cs typeface="Arial" panose="020B0604020202020204" pitchFamily="34" charset="0"/>
                </a:rPr>
                <a:t>1931</a:t>
              </a:r>
              <a:endParaRPr lang="zh-CN" altLang="en-US" sz="1100" b="1" dirty="0">
                <a:solidFill>
                  <a:prstClr val="white"/>
                </a:solidFill>
                <a:latin typeface="Calibri"/>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a:solidFill>
                    <a:prstClr val="white"/>
                  </a:solidFill>
                  <a:cs typeface="Arial" panose="020B0604020202020204" pitchFamily="34" charset="0"/>
                </a:rPr>
                <a:t>1935</a:t>
              </a:r>
              <a:endParaRPr lang="zh-CN" altLang="en-US" sz="1100" b="1" dirty="0">
                <a:solidFill>
                  <a:prstClr val="white"/>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a:solidFill>
                  <a:prstClr val="black"/>
                </a:solidFill>
              </a:rPr>
              <a:t>1932.2</a:t>
            </a:r>
            <a:endParaRPr lang="zh-CN" altLang="en-US" dirty="0">
              <a:solidFill>
                <a:prstClr val="black"/>
              </a:solidFill>
            </a:endParaRPr>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a:solidFill>
                  <a:prstClr val="black"/>
                </a:solidFill>
              </a:rPr>
              <a:t>1933.5</a:t>
            </a:r>
            <a:endParaRPr lang="zh-CN" altLang="en-US" dirty="0">
              <a:solidFill>
                <a:prstClr val="black"/>
              </a:solidFill>
            </a:endParaRPr>
          </a:p>
        </p:txBody>
      </p:sp>
      <p:sp>
        <p:nvSpPr>
          <p:cNvPr id="33" name="矩形 32"/>
          <p:cNvSpPr/>
          <p:nvPr/>
        </p:nvSpPr>
        <p:spPr>
          <a:xfrm>
            <a:off x="1921719" y="2343562"/>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冯玉祥和吉鸿昌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在张家口成立了</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察哈尔民众抗日同盟军</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，并谋求同共产党合作。</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a:solidFill>
                  <a:prstClr val="black"/>
                </a:solidFill>
              </a:rPr>
              <a:t>1933.11</a:t>
            </a:r>
            <a:endParaRPr lang="zh-CN" altLang="en-US" dirty="0">
              <a:solidFill>
                <a:prstClr val="black"/>
              </a:solidFill>
            </a:endParaRPr>
          </a:p>
        </p:txBody>
      </p:sp>
      <p:sp>
        <p:nvSpPr>
          <p:cNvPr id="36" name="矩形 35"/>
          <p:cNvSpPr/>
          <p:nvPr/>
        </p:nvSpPr>
        <p:spPr>
          <a:xfrm>
            <a:off x="1921719" y="3466932"/>
            <a:ext cx="6096000" cy="646331"/>
          </a:xfrm>
          <a:prstGeom prst="rect">
            <a:avLst/>
          </a:prstGeom>
        </p:spPr>
        <p:txBody>
          <a:bodyPr>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在福州发动抗日反蒋事变的国民党爱国将领是</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蔡廷锴、蒋光鼐</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，又称“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福建事变</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a:solidFill>
                  <a:prstClr val="black"/>
                </a:solidFill>
              </a:rPr>
              <a:t>1935.12.9</a:t>
            </a:r>
            <a:endParaRPr lang="zh-CN" altLang="en-US" sz="1600" dirty="0">
              <a:solidFill>
                <a:prstClr val="black"/>
              </a:solidFill>
            </a:endParaRPr>
          </a:p>
        </p:txBody>
      </p:sp>
      <p:sp>
        <p:nvSpPr>
          <p:cNvPr id="38" name="矩形 37"/>
          <p:cNvSpPr/>
          <p:nvPr/>
        </p:nvSpPr>
        <p:spPr>
          <a:xfrm>
            <a:off x="1921719" y="4478599"/>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一二</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九运动</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促进了中华民族的觉醒，</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标志着中国人民抗日救亡运动新高潮的到来。</a:t>
            </a: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a:solidFill>
                  <a:prstClr val="black"/>
                </a:solidFill>
              </a:rPr>
              <a:t>1935.12</a:t>
            </a:r>
            <a:endParaRPr lang="zh-CN" altLang="en-US" dirty="0">
              <a:solidFill>
                <a:prstClr val="black"/>
              </a:solidFill>
            </a:endParaRPr>
          </a:p>
        </p:txBody>
      </p:sp>
      <p:sp>
        <p:nvSpPr>
          <p:cNvPr id="40" name="矩形 39"/>
          <p:cNvSpPr/>
          <p:nvPr/>
        </p:nvSpPr>
        <p:spPr>
          <a:xfrm>
            <a:off x="1921719" y="5634821"/>
            <a:ext cx="6096000" cy="646331"/>
          </a:xfrm>
          <a:prstGeom prst="rect">
            <a:avLst/>
          </a:prstGeom>
        </p:spPr>
        <p:txBody>
          <a:bodyPr>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中共中央在陕北</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瓦窑堡</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召开政治局扩大会议，提出在抗日条件下与民族资产阶级重建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抗日民族统一战线</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的新政策</a:t>
            </a:r>
            <a:endParaRPr lang="zh-CN" altLang="en-US" dirty="0">
              <a:solidFill>
                <a:prstClr val="black"/>
              </a:solidFill>
            </a:endParaRPr>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a:solidFill>
                  <a:prstClr val="white"/>
                </a:solidFill>
                <a:latin typeface="黑体" panose="02010609060101010101" pitchFamily="49" charset="-122"/>
                <a:ea typeface="黑体" panose="02010609060101010101" pitchFamily="49" charset="-122"/>
              </a:rPr>
              <a:t>抗战早期以共产党为核心的反击</a:t>
            </a: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国共尝试第二次</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合作</a:t>
              </a: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
        <p:nvSpPr>
          <p:cNvPr id="47" name="文本框 46"/>
          <p:cNvSpPr txBox="1"/>
          <p:nvPr/>
        </p:nvSpPr>
        <p:spPr>
          <a:xfrm>
            <a:off x="380075" y="-12512"/>
            <a:ext cx="6207906" cy="400110"/>
          </a:xfrm>
          <a:prstGeom prst="rect">
            <a:avLst/>
          </a:prstGeom>
          <a:noFill/>
        </p:spPr>
        <p:txBody>
          <a:bodyPr wrap="square" rtlCol="0">
            <a:spAutoFit/>
          </a:bodyPr>
          <a:lstStyle/>
          <a:p>
            <a:r>
              <a:rPr kumimoji="1" lang="en-US" altLang="zh-CN" sz="1000" dirty="0">
                <a:solidFill>
                  <a:schemeClr val="bg1">
                    <a:lumMod val="95000"/>
                  </a:schemeClr>
                </a:solidFill>
              </a:rPr>
              <a:t>6.2.2</a:t>
            </a:r>
            <a:r>
              <a:rPr kumimoji="1" lang="zh-CN" altLang="en-US" sz="1000" dirty="0">
                <a:solidFill>
                  <a:schemeClr val="bg1">
                    <a:lumMod val="95000"/>
                  </a:schemeClr>
                </a:solidFill>
              </a:rPr>
              <a:t>抗日救亡运动和共产党人与部分国民党人合作抗日</a:t>
            </a:r>
            <a:endParaRPr kumimoji="1" lang="en-US" altLang="zh-CN" sz="1000" dirty="0">
              <a:solidFill>
                <a:schemeClr val="bg1">
                  <a:lumMod val="95000"/>
                </a:schemeClr>
              </a:solidFill>
            </a:endParaRPr>
          </a:p>
          <a:p>
            <a:r>
              <a:rPr kumimoji="1" lang="en-US" altLang="zh-CN" sz="1000" dirty="0">
                <a:solidFill>
                  <a:schemeClr val="bg1">
                    <a:lumMod val="95000"/>
                  </a:schemeClr>
                </a:solidFill>
              </a:rPr>
              <a:t>6.2.3.1</a:t>
            </a:r>
            <a:r>
              <a:rPr kumimoji="1" lang="zh-CN" altLang="en-US" sz="1000" dirty="0">
                <a:solidFill>
                  <a:schemeClr val="bg1">
                    <a:lumMod val="95000"/>
                  </a:schemeClr>
                </a:solidFill>
              </a:rPr>
              <a:t>一二</a:t>
            </a:r>
            <a:r>
              <a:rPr kumimoji="1" lang="en-US" altLang="zh-CN" sz="1000" dirty="0">
                <a:solidFill>
                  <a:schemeClr val="bg1">
                    <a:lumMod val="95000"/>
                  </a:schemeClr>
                </a:solidFill>
              </a:rPr>
              <a:t>·</a:t>
            </a:r>
            <a:r>
              <a:rPr kumimoji="1" lang="zh-CN" altLang="en-US" sz="1000" dirty="0">
                <a:solidFill>
                  <a:schemeClr val="bg1">
                    <a:lumMod val="95000"/>
                  </a:schemeClr>
                </a:solidFill>
              </a:rPr>
              <a:t>九运动和共产党提出抗日民族统一战线新政策</a:t>
            </a:r>
          </a:p>
        </p:txBody>
      </p:sp>
      <p:sp>
        <p:nvSpPr>
          <p:cNvPr id="48" name="文本框 47"/>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116</a:t>
            </a:r>
            <a:r>
              <a:rPr kumimoji="1" lang="zh-CN" altLang="en-US" dirty="0"/>
              <a:t>页</a:t>
            </a:r>
          </a:p>
        </p:txBody>
      </p:sp>
      <p:sp>
        <p:nvSpPr>
          <p:cNvPr id="50" name="五边形 49"/>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7738" y="2989893"/>
            <a:ext cx="3209525" cy="2577932"/>
          </a:xfrm>
          <a:prstGeom prst="rect">
            <a:avLst/>
          </a:prstGeom>
        </p:spPr>
      </p:pic>
    </p:spTree>
    <p:extLst>
      <p:ext uri="{BB962C8B-B14F-4D97-AF65-F5344CB8AC3E}">
        <p14:creationId xmlns:p14="http://schemas.microsoft.com/office/powerpoint/2010/main" val="5010697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670" y="425218"/>
            <a:ext cx="10192076"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838200" y="1266533"/>
            <a:ext cx="10515600" cy="905217"/>
          </a:xfrm>
        </p:spPr>
        <p:txBody>
          <a:bodyPr>
            <a:normAutofit/>
          </a:bodyPr>
          <a:lstStyle/>
          <a:p>
            <a:r>
              <a:rPr lang="zh-CN" altLang="en-US" sz="2400" dirty="0">
                <a:latin typeface="黑体" panose="02010609060101010101" pitchFamily="49" charset="-122"/>
                <a:ea typeface="黑体" panose="02010609060101010101" pitchFamily="49" charset="-122"/>
              </a:rPr>
              <a:t>国民党的破坏</a:t>
            </a:r>
            <a:endParaRPr lang="en-US"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739725" y="2577864"/>
            <a:ext cx="1961785" cy="77420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anchor="ctr">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rPr>
              <a:t>校场口惨案</a:t>
            </a:r>
            <a:endParaRPr lang="en-US" altLang="zh-CN" sz="2000" b="1" dirty="0">
              <a:solidFill>
                <a:prstClr val="white"/>
              </a:solidFill>
              <a:latin typeface="黑体" panose="02010609060101010101" pitchFamily="49" charset="-122"/>
              <a:ea typeface="黑体" panose="02010609060101010101" pitchFamily="49" charset="-122"/>
            </a:endParaRPr>
          </a:p>
          <a:p>
            <a:pPr algn="ctr">
              <a:defRPr/>
            </a:pPr>
            <a:r>
              <a:rPr lang="en-US" altLang="zh-CN" sz="2000" b="1" dirty="0">
                <a:solidFill>
                  <a:prstClr val="white"/>
                </a:solidFill>
                <a:latin typeface="黑体" panose="02010609060101010101" pitchFamily="49" charset="-122"/>
                <a:ea typeface="黑体" panose="02010609060101010101" pitchFamily="49" charset="-122"/>
              </a:rPr>
              <a:t>1946</a:t>
            </a:r>
            <a:r>
              <a:rPr lang="zh-CN" altLang="en-US" sz="2000" b="1" dirty="0">
                <a:solidFill>
                  <a:prstClr val="white"/>
                </a:solidFill>
                <a:latin typeface="黑体" panose="02010609060101010101" pitchFamily="49" charset="-122"/>
                <a:ea typeface="黑体" panose="02010609060101010101" pitchFamily="49" charset="-122"/>
              </a:rPr>
              <a:t>年</a:t>
            </a:r>
            <a:r>
              <a:rPr lang="en-US" altLang="zh-CN" sz="2000" b="1" dirty="0">
                <a:solidFill>
                  <a:prstClr val="white"/>
                </a:solidFill>
                <a:latin typeface="黑体" panose="02010609060101010101" pitchFamily="49" charset="-122"/>
                <a:ea typeface="黑体" panose="02010609060101010101" pitchFamily="49" charset="-122"/>
              </a:rPr>
              <a:t>2</a:t>
            </a:r>
            <a:r>
              <a:rPr lang="zh-CN" altLang="en-US" sz="2000" b="1" dirty="0">
                <a:solidFill>
                  <a:prstClr val="white"/>
                </a:solidFill>
                <a:latin typeface="黑体" panose="02010609060101010101" pitchFamily="49" charset="-122"/>
                <a:ea typeface="黑体" panose="02010609060101010101" pitchFamily="49" charset="-122"/>
              </a:rPr>
              <a:t>月</a:t>
            </a:r>
            <a:r>
              <a:rPr lang="en-US" altLang="zh-CN" sz="2000" b="1" dirty="0">
                <a:solidFill>
                  <a:prstClr val="white"/>
                </a:solidFill>
                <a:latin typeface="黑体" panose="02010609060101010101" pitchFamily="49" charset="-122"/>
                <a:ea typeface="黑体" panose="02010609060101010101" pitchFamily="49" charset="-122"/>
              </a:rPr>
              <a:t>10</a:t>
            </a:r>
            <a:r>
              <a:rPr lang="zh-CN" altLang="en-US" sz="2000" b="1" dirty="0">
                <a:solidFill>
                  <a:prstClr val="white"/>
                </a:solidFill>
                <a:latin typeface="黑体" panose="02010609060101010101" pitchFamily="49" charset="-122"/>
                <a:ea typeface="黑体" panose="02010609060101010101" pitchFamily="49" charset="-122"/>
              </a:rPr>
              <a:t>日</a:t>
            </a:r>
            <a:endParaRPr lang="en-US" altLang="zh-CN" sz="20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MH_SubTitle_2"/>
          <p:cNvSpPr>
            <a:spLocks noChangeArrowheads="1"/>
          </p:cNvSpPr>
          <p:nvPr>
            <p:custDataLst>
              <p:tags r:id="rId2"/>
            </p:custDataLst>
          </p:nvPr>
        </p:nvSpPr>
        <p:spPr bwMode="gray">
          <a:xfrm>
            <a:off x="739725" y="4420152"/>
            <a:ext cx="1961785" cy="728625"/>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下关惨案</a:t>
            </a:r>
          </a:p>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1946年6月23日</a:t>
            </a:r>
          </a:p>
        </p:txBody>
      </p:sp>
      <p:cxnSp>
        <p:nvCxnSpPr>
          <p:cNvPr id="8" name="MH_Other_5"/>
          <p:cNvCxnSpPr>
            <a:stCxn id="5" idx="2"/>
            <a:endCxn id="7" idx="0"/>
          </p:cNvCxnSpPr>
          <p:nvPr>
            <p:custDataLst>
              <p:tags r:id="rId3"/>
            </p:custDataLst>
          </p:nvPr>
        </p:nvCxnSpPr>
        <p:spPr>
          <a:xfrm>
            <a:off x="1720618" y="3352064"/>
            <a:ext cx="0" cy="1068088"/>
          </a:xfrm>
          <a:prstGeom prst="line">
            <a:avLst/>
          </a:prstGeom>
          <a:ln w="12700">
            <a:solidFill>
              <a:srgbClr val="C23C0D"/>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9" name="MH_Text_1"/>
          <p:cNvSpPr>
            <a:spLocks noChangeArrowheads="1"/>
          </p:cNvSpPr>
          <p:nvPr>
            <p:custDataLst>
              <p:tags r:id="rId4"/>
            </p:custDataLst>
          </p:nvPr>
        </p:nvSpPr>
        <p:spPr bwMode="auto">
          <a:xfrm>
            <a:off x="2870485" y="2525013"/>
            <a:ext cx="8850459" cy="83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国民党破坏“陪都各界协进会”等</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个团体发起举行的“</a:t>
            </a:r>
            <a:r>
              <a:rPr lang="zh-CN" altLang="en-US" sz="2000" b="1" dirty="0">
                <a:solidFill>
                  <a:srgbClr val="C00000"/>
                </a:solidFill>
                <a:latin typeface="黑体" panose="02010609060101010101" pitchFamily="49" charset="-122"/>
                <a:ea typeface="黑体" panose="02010609060101010101" pitchFamily="49" charset="-122"/>
              </a:rPr>
              <a:t>庆祝政协成功大会</a:t>
            </a:r>
            <a:r>
              <a:rPr lang="zh-CN" altLang="en-US" sz="2000" dirty="0">
                <a:solidFill>
                  <a:prstClr val="black"/>
                </a:solidFill>
                <a:latin typeface="黑体" panose="02010609060101010101" pitchFamily="49" charset="-122"/>
                <a:ea typeface="黑体" panose="02010609060101010101" pitchFamily="49" charset="-122"/>
              </a:rPr>
              <a:t>”。</a:t>
            </a:r>
          </a:p>
        </p:txBody>
      </p:sp>
      <p:sp>
        <p:nvSpPr>
          <p:cNvPr id="10" name="MH_Text_2"/>
          <p:cNvSpPr>
            <a:spLocks noChangeArrowheads="1"/>
          </p:cNvSpPr>
          <p:nvPr>
            <p:custDataLst>
              <p:tags r:id="rId5"/>
            </p:custDataLst>
          </p:nvPr>
        </p:nvSpPr>
        <p:spPr bwMode="auto">
          <a:xfrm>
            <a:off x="2870485" y="4523302"/>
            <a:ext cx="81961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defRPr/>
            </a:pPr>
            <a:r>
              <a:rPr lang="zh-CN" altLang="en-US" sz="2000" b="1" dirty="0">
                <a:solidFill>
                  <a:srgbClr val="C00000"/>
                </a:solidFill>
                <a:latin typeface="黑体" panose="02010609060101010101" pitchFamily="49" charset="-122"/>
                <a:ea typeface="黑体" panose="02010609060101010101" pitchFamily="49" charset="-122"/>
              </a:rPr>
              <a:t>上海</a:t>
            </a:r>
            <a:r>
              <a:rPr lang="zh-CN" altLang="en-US" sz="2000" dirty="0">
                <a:solidFill>
                  <a:prstClr val="black"/>
                </a:solidFill>
                <a:latin typeface="黑体" panose="02010609060101010101" pitchFamily="49" charset="-122"/>
                <a:ea typeface="黑体" panose="02010609060101010101" pitchFamily="49" charset="-122"/>
              </a:rPr>
              <a:t>人民团体联合会请愿团在南京</a:t>
            </a:r>
            <a:r>
              <a:rPr lang="zh-CN" altLang="en-US" sz="2000" b="1" dirty="0">
                <a:solidFill>
                  <a:srgbClr val="C00000"/>
                </a:solidFill>
                <a:latin typeface="黑体" panose="02010609060101010101" pitchFamily="49" charset="-122"/>
                <a:ea typeface="黑体" panose="02010609060101010101" pitchFamily="49" charset="-122"/>
              </a:rPr>
              <a:t>下关车站</a:t>
            </a:r>
            <a:r>
              <a:rPr lang="zh-CN" altLang="en-US" sz="2000" dirty="0">
                <a:solidFill>
                  <a:prstClr val="black"/>
                </a:solidFill>
                <a:latin typeface="黑体" panose="02010609060101010101" pitchFamily="49" charset="-122"/>
                <a:ea typeface="黑体" panose="02010609060101010101" pitchFamily="49" charset="-122"/>
              </a:rPr>
              <a:t>遭到国民党围殴。</a:t>
            </a:r>
          </a:p>
        </p:txBody>
      </p:sp>
      <p:pic>
        <p:nvPicPr>
          <p:cNvPr id="12"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5523" y="3278069"/>
            <a:ext cx="1386223" cy="4419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9337" y="461507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 12"/>
          <p:cNvGrpSpPr/>
          <p:nvPr/>
        </p:nvGrpSpPr>
        <p:grpSpPr>
          <a:xfrm>
            <a:off x="7408984" y="93784"/>
            <a:ext cx="4677508" cy="1512109"/>
            <a:chOff x="6304612" y="521886"/>
            <a:chExt cx="5725177" cy="1517762"/>
          </a:xfrm>
        </p:grpSpPr>
        <p:sp>
          <p:nvSpPr>
            <p:cNvPr id="14" name="圆角矩形 13"/>
            <p:cNvSpPr/>
            <p:nvPr/>
          </p:nvSpPr>
          <p:spPr>
            <a:xfrm>
              <a:off x="6304612" y="10463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5" name="左大括号 14"/>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9712364" y="521886"/>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共产党的努力</a:t>
              </a:r>
            </a:p>
          </p:txBody>
        </p:sp>
        <p:sp>
          <p:nvSpPr>
            <p:cNvPr id="17" name="圆角矩形 16"/>
            <p:cNvSpPr/>
            <p:nvPr/>
          </p:nvSpPr>
          <p:spPr>
            <a:xfrm>
              <a:off x="9712364" y="1432758"/>
              <a:ext cx="2317425" cy="6068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国民党的破坏</a:t>
              </a:r>
            </a:p>
          </p:txBody>
        </p:sp>
      </p:grpSp>
      <p:sp>
        <p:nvSpPr>
          <p:cNvPr id="18" name="矩形 17"/>
          <p:cNvSpPr/>
          <p:nvPr/>
        </p:nvSpPr>
        <p:spPr>
          <a:xfrm>
            <a:off x="8655657" y="3525183"/>
            <a:ext cx="800219" cy="461665"/>
          </a:xfrm>
          <a:prstGeom prst="rect">
            <a:avLst/>
          </a:prstGeom>
        </p:spPr>
        <p:txBody>
          <a:bodyPr wrap="none">
            <a:spAutoFit/>
          </a:bodyPr>
          <a:lstStyle/>
          <a:p>
            <a:r>
              <a:rPr lang="zh-CN" altLang="en-US" sz="2400" dirty="0" smtClean="0"/>
              <a:t>校庆</a:t>
            </a:r>
            <a:endParaRPr lang="zh-CN" altLang="en-US" sz="2400" dirty="0"/>
          </a:p>
        </p:txBody>
      </p:sp>
      <p:sp>
        <p:nvSpPr>
          <p:cNvPr id="19" name="矩形 18"/>
          <p:cNvSpPr/>
          <p:nvPr/>
        </p:nvSpPr>
        <p:spPr>
          <a:xfrm>
            <a:off x="8655657" y="5454398"/>
            <a:ext cx="800219" cy="461665"/>
          </a:xfrm>
          <a:prstGeom prst="rect">
            <a:avLst/>
          </a:prstGeom>
        </p:spPr>
        <p:txBody>
          <a:bodyPr wrap="none">
            <a:spAutoFit/>
          </a:bodyPr>
          <a:lstStyle/>
          <a:p>
            <a:r>
              <a:rPr lang="zh-CN" altLang="en-US" sz="2400" dirty="0" smtClean="0"/>
              <a:t>上下</a:t>
            </a:r>
            <a:endParaRPr lang="zh-CN" altLang="en-US" sz="2400" dirty="0"/>
          </a:p>
        </p:txBody>
      </p:sp>
    </p:spTree>
    <p:extLst>
      <p:ext uri="{BB962C8B-B14F-4D97-AF65-F5344CB8AC3E}">
        <p14:creationId xmlns:p14="http://schemas.microsoft.com/office/powerpoint/2010/main" val="13556746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670" y="425218"/>
            <a:ext cx="10192076"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838200" y="1266533"/>
            <a:ext cx="10515600" cy="905217"/>
          </a:xfrm>
        </p:spPr>
        <p:txBody>
          <a:bodyPr>
            <a:normAutofit/>
          </a:bodyPr>
          <a:lstStyle/>
          <a:p>
            <a:r>
              <a:rPr lang="zh-CN" altLang="en-US" sz="2400" dirty="0">
                <a:latin typeface="黑体" panose="02010609060101010101" pitchFamily="49" charset="-122"/>
                <a:ea typeface="黑体" panose="02010609060101010101" pitchFamily="49" charset="-122"/>
              </a:rPr>
              <a:t>国民党的破坏</a:t>
            </a:r>
            <a:endParaRPr lang="en-US"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739725" y="2577864"/>
            <a:ext cx="1961785" cy="77420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anchor="ctr">
            <a:noAutofit/>
          </a:bodyPr>
          <a:lstStyle/>
          <a:p>
            <a:pPr algn="ctr">
              <a:defRPr/>
            </a:pPr>
            <a:r>
              <a:rPr lang="zh-CN" altLang="en-US" sz="2000" b="1" u="sng" dirty="0">
                <a:solidFill>
                  <a:prstClr val="white"/>
                </a:solidFill>
                <a:latin typeface="黑体" panose="02010609060101010101" pitchFamily="49" charset="-122"/>
                <a:ea typeface="黑体" panose="02010609060101010101" pitchFamily="49" charset="-122"/>
              </a:rPr>
              <a:t>      </a:t>
            </a:r>
            <a:r>
              <a:rPr lang="zh-CN" altLang="en-US" sz="2000" b="1" dirty="0">
                <a:solidFill>
                  <a:prstClr val="white"/>
                </a:solidFill>
                <a:latin typeface="黑体" panose="02010609060101010101" pitchFamily="49" charset="-122"/>
                <a:ea typeface="黑体" panose="02010609060101010101" pitchFamily="49" charset="-122"/>
              </a:rPr>
              <a:t>惨案</a:t>
            </a:r>
            <a:endParaRPr lang="en-US" altLang="zh-CN" sz="2000" b="1" dirty="0">
              <a:solidFill>
                <a:prstClr val="white"/>
              </a:solidFill>
              <a:latin typeface="黑体" panose="02010609060101010101" pitchFamily="49" charset="-122"/>
              <a:ea typeface="黑体" panose="02010609060101010101" pitchFamily="49" charset="-122"/>
            </a:endParaRPr>
          </a:p>
          <a:p>
            <a:pPr algn="ctr">
              <a:defRPr/>
            </a:pPr>
            <a:r>
              <a:rPr lang="en-US" altLang="zh-CN" sz="2000" b="1" dirty="0">
                <a:solidFill>
                  <a:prstClr val="white"/>
                </a:solidFill>
                <a:latin typeface="黑体" panose="02010609060101010101" pitchFamily="49" charset="-122"/>
                <a:ea typeface="黑体" panose="02010609060101010101" pitchFamily="49" charset="-122"/>
              </a:rPr>
              <a:t>1946</a:t>
            </a:r>
            <a:r>
              <a:rPr lang="zh-CN" altLang="en-US" sz="2000" b="1" dirty="0">
                <a:solidFill>
                  <a:prstClr val="white"/>
                </a:solidFill>
                <a:latin typeface="黑体" panose="02010609060101010101" pitchFamily="49" charset="-122"/>
                <a:ea typeface="黑体" panose="02010609060101010101" pitchFamily="49" charset="-122"/>
              </a:rPr>
              <a:t>年</a:t>
            </a:r>
            <a:r>
              <a:rPr lang="en-US" altLang="zh-CN" sz="2000" b="1" dirty="0">
                <a:solidFill>
                  <a:prstClr val="white"/>
                </a:solidFill>
                <a:latin typeface="黑体" panose="02010609060101010101" pitchFamily="49" charset="-122"/>
                <a:ea typeface="黑体" panose="02010609060101010101" pitchFamily="49" charset="-122"/>
              </a:rPr>
              <a:t>2</a:t>
            </a:r>
            <a:r>
              <a:rPr lang="zh-CN" altLang="en-US" sz="2000" b="1" dirty="0">
                <a:solidFill>
                  <a:prstClr val="white"/>
                </a:solidFill>
                <a:latin typeface="黑体" panose="02010609060101010101" pitchFamily="49" charset="-122"/>
                <a:ea typeface="黑体" panose="02010609060101010101" pitchFamily="49" charset="-122"/>
              </a:rPr>
              <a:t>月</a:t>
            </a:r>
            <a:r>
              <a:rPr lang="en-US" altLang="zh-CN" sz="2000" b="1" dirty="0">
                <a:solidFill>
                  <a:prstClr val="white"/>
                </a:solidFill>
                <a:latin typeface="黑体" panose="02010609060101010101" pitchFamily="49" charset="-122"/>
                <a:ea typeface="黑体" panose="02010609060101010101" pitchFamily="49" charset="-122"/>
              </a:rPr>
              <a:t>10</a:t>
            </a:r>
            <a:r>
              <a:rPr lang="zh-CN" altLang="en-US" sz="2000" b="1" dirty="0">
                <a:solidFill>
                  <a:prstClr val="white"/>
                </a:solidFill>
                <a:latin typeface="黑体" panose="02010609060101010101" pitchFamily="49" charset="-122"/>
                <a:ea typeface="黑体" panose="02010609060101010101" pitchFamily="49" charset="-122"/>
              </a:rPr>
              <a:t>日</a:t>
            </a:r>
            <a:endParaRPr lang="en-US" altLang="zh-CN" sz="20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MH_SubTitle_2"/>
          <p:cNvSpPr>
            <a:spLocks noChangeArrowheads="1"/>
          </p:cNvSpPr>
          <p:nvPr>
            <p:custDataLst>
              <p:tags r:id="rId2"/>
            </p:custDataLst>
          </p:nvPr>
        </p:nvSpPr>
        <p:spPr bwMode="gray">
          <a:xfrm>
            <a:off x="739725" y="4420152"/>
            <a:ext cx="1961785" cy="728625"/>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000" b="1" u="sng" dirty="0">
                <a:solidFill>
                  <a:prstClr val="white"/>
                </a:solidFill>
                <a:latin typeface="黑体" panose="02010609060101010101" pitchFamily="49" charset="-122"/>
                <a:ea typeface="黑体" panose="02010609060101010101" pitchFamily="49" charset="-122"/>
                <a:sym typeface="+mn-ea"/>
              </a:rPr>
              <a:t>     </a:t>
            </a:r>
            <a:r>
              <a:rPr lang="zh-CN" altLang="en-US" sz="2000" b="1" dirty="0">
                <a:solidFill>
                  <a:prstClr val="white"/>
                </a:solidFill>
                <a:latin typeface="黑体" panose="02010609060101010101" pitchFamily="49" charset="-122"/>
                <a:ea typeface="黑体" panose="02010609060101010101" pitchFamily="49" charset="-122"/>
                <a:sym typeface="+mn-ea"/>
              </a:rPr>
              <a:t>惨案</a:t>
            </a:r>
          </a:p>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1946年6月23日</a:t>
            </a:r>
          </a:p>
        </p:txBody>
      </p:sp>
      <p:cxnSp>
        <p:nvCxnSpPr>
          <p:cNvPr id="8" name="MH_Other_5"/>
          <p:cNvCxnSpPr>
            <a:stCxn id="5" idx="2"/>
            <a:endCxn id="7" idx="0"/>
          </p:cNvCxnSpPr>
          <p:nvPr>
            <p:custDataLst>
              <p:tags r:id="rId3"/>
            </p:custDataLst>
          </p:nvPr>
        </p:nvCxnSpPr>
        <p:spPr>
          <a:xfrm>
            <a:off x="1720618" y="3352064"/>
            <a:ext cx="0" cy="1068088"/>
          </a:xfrm>
          <a:prstGeom prst="line">
            <a:avLst/>
          </a:prstGeom>
          <a:ln w="12700">
            <a:solidFill>
              <a:srgbClr val="C23C0D"/>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9" name="MH_Text_1"/>
          <p:cNvSpPr>
            <a:spLocks noChangeArrowheads="1"/>
          </p:cNvSpPr>
          <p:nvPr>
            <p:custDataLst>
              <p:tags r:id="rId4"/>
            </p:custDataLst>
          </p:nvPr>
        </p:nvSpPr>
        <p:spPr bwMode="auto">
          <a:xfrm>
            <a:off x="2870485" y="2525013"/>
            <a:ext cx="8850459" cy="83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国民党破坏“陪都各界协进会”等</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个团体发起举行的“</a:t>
            </a:r>
            <a:r>
              <a:rPr lang="zh-CN" altLang="en-US" sz="2000" b="1" dirty="0">
                <a:solidFill>
                  <a:srgbClr val="C00000"/>
                </a:solidFill>
                <a:latin typeface="黑体" panose="02010609060101010101" pitchFamily="49" charset="-122"/>
                <a:ea typeface="黑体" panose="02010609060101010101" pitchFamily="49" charset="-122"/>
              </a:rPr>
              <a:t>庆祝政协成功大会</a:t>
            </a:r>
            <a:r>
              <a:rPr lang="zh-CN" altLang="en-US" sz="2000" dirty="0">
                <a:solidFill>
                  <a:prstClr val="black"/>
                </a:solidFill>
                <a:latin typeface="黑体" panose="02010609060101010101" pitchFamily="49" charset="-122"/>
                <a:ea typeface="黑体" panose="02010609060101010101" pitchFamily="49" charset="-122"/>
              </a:rPr>
              <a:t>”。</a:t>
            </a:r>
          </a:p>
        </p:txBody>
      </p:sp>
      <p:sp>
        <p:nvSpPr>
          <p:cNvPr id="10" name="MH_Text_2"/>
          <p:cNvSpPr>
            <a:spLocks noChangeArrowheads="1"/>
          </p:cNvSpPr>
          <p:nvPr>
            <p:custDataLst>
              <p:tags r:id="rId5"/>
            </p:custDataLst>
          </p:nvPr>
        </p:nvSpPr>
        <p:spPr bwMode="auto">
          <a:xfrm>
            <a:off x="2870485" y="4523302"/>
            <a:ext cx="81961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defRPr/>
            </a:pPr>
            <a:r>
              <a:rPr lang="zh-CN" altLang="en-US" sz="2000" b="1" dirty="0">
                <a:solidFill>
                  <a:srgbClr val="C00000"/>
                </a:solidFill>
                <a:latin typeface="黑体" panose="02010609060101010101" pitchFamily="49" charset="-122"/>
                <a:ea typeface="黑体" panose="02010609060101010101" pitchFamily="49" charset="-122"/>
              </a:rPr>
              <a:t>上海</a:t>
            </a:r>
            <a:r>
              <a:rPr lang="zh-CN" altLang="en-US" sz="2000" dirty="0">
                <a:solidFill>
                  <a:prstClr val="black"/>
                </a:solidFill>
                <a:latin typeface="黑体" panose="02010609060101010101" pitchFamily="49" charset="-122"/>
                <a:ea typeface="黑体" panose="02010609060101010101" pitchFamily="49" charset="-122"/>
              </a:rPr>
              <a:t>人民团体联合会请愿团在南京</a:t>
            </a:r>
            <a:r>
              <a:rPr lang="zh-CN" altLang="en-US" sz="2000" b="1" dirty="0">
                <a:solidFill>
                  <a:srgbClr val="C00000"/>
                </a:solidFill>
                <a:latin typeface="黑体" panose="02010609060101010101" pitchFamily="49" charset="-122"/>
                <a:ea typeface="黑体" panose="02010609060101010101" pitchFamily="49" charset="-122"/>
              </a:rPr>
              <a:t>下关车站</a:t>
            </a:r>
            <a:r>
              <a:rPr lang="zh-CN" altLang="en-US" sz="2000" dirty="0">
                <a:solidFill>
                  <a:prstClr val="black"/>
                </a:solidFill>
                <a:latin typeface="黑体" panose="02010609060101010101" pitchFamily="49" charset="-122"/>
                <a:ea typeface="黑体" panose="02010609060101010101" pitchFamily="49" charset="-122"/>
              </a:rPr>
              <a:t>遭到国民党围殴。</a:t>
            </a:r>
          </a:p>
        </p:txBody>
      </p:sp>
      <p:pic>
        <p:nvPicPr>
          <p:cNvPr id="12"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5523" y="3278069"/>
            <a:ext cx="1386223" cy="4419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9337" y="461507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 12"/>
          <p:cNvGrpSpPr/>
          <p:nvPr/>
        </p:nvGrpSpPr>
        <p:grpSpPr>
          <a:xfrm>
            <a:off x="7408984" y="93784"/>
            <a:ext cx="4677508" cy="1512109"/>
            <a:chOff x="6304612" y="521886"/>
            <a:chExt cx="5725177" cy="1517762"/>
          </a:xfrm>
        </p:grpSpPr>
        <p:sp>
          <p:nvSpPr>
            <p:cNvPr id="14" name="圆角矩形 13"/>
            <p:cNvSpPr/>
            <p:nvPr/>
          </p:nvSpPr>
          <p:spPr>
            <a:xfrm>
              <a:off x="6304612" y="10463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5" name="左大括号 14"/>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9712364" y="521886"/>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共产党的努力</a:t>
              </a:r>
            </a:p>
          </p:txBody>
        </p:sp>
        <p:sp>
          <p:nvSpPr>
            <p:cNvPr id="17" name="圆角矩形 16"/>
            <p:cNvSpPr/>
            <p:nvPr/>
          </p:nvSpPr>
          <p:spPr>
            <a:xfrm>
              <a:off x="9712364" y="1432758"/>
              <a:ext cx="2317425" cy="6068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国民党的破坏</a:t>
              </a:r>
            </a:p>
          </p:txBody>
        </p:sp>
      </p:grpSp>
    </p:spTree>
    <p:extLst>
      <p:ext uri="{BB962C8B-B14F-4D97-AF65-F5344CB8AC3E}">
        <p14:creationId xmlns:p14="http://schemas.microsoft.com/office/powerpoint/2010/main" val="20292670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670" y="425218"/>
            <a:ext cx="10192076"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838200" y="1266533"/>
            <a:ext cx="10515600" cy="905217"/>
          </a:xfrm>
        </p:spPr>
        <p:txBody>
          <a:bodyPr>
            <a:normAutofit/>
          </a:bodyPr>
          <a:lstStyle/>
          <a:p>
            <a:r>
              <a:rPr lang="zh-CN" altLang="en-US" sz="2400" dirty="0">
                <a:latin typeface="黑体" panose="02010609060101010101" pitchFamily="49" charset="-122"/>
                <a:ea typeface="黑体" panose="02010609060101010101" pitchFamily="49" charset="-122"/>
              </a:rPr>
              <a:t>国民党的破坏</a:t>
            </a:r>
            <a:endParaRPr lang="en-US"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739725" y="2577864"/>
            <a:ext cx="1961785" cy="77420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anchor="ctr">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rPr>
              <a:t>校场口惨案</a:t>
            </a:r>
            <a:endParaRPr lang="en-US" altLang="zh-CN" sz="2000" b="1" dirty="0">
              <a:solidFill>
                <a:prstClr val="white"/>
              </a:solidFill>
              <a:latin typeface="黑体" panose="02010609060101010101" pitchFamily="49" charset="-122"/>
              <a:ea typeface="黑体" panose="02010609060101010101" pitchFamily="49" charset="-122"/>
            </a:endParaRPr>
          </a:p>
          <a:p>
            <a:pPr algn="ctr">
              <a:defRPr/>
            </a:pPr>
            <a:r>
              <a:rPr lang="en-US" altLang="zh-CN" sz="2000" b="1" dirty="0">
                <a:solidFill>
                  <a:prstClr val="white"/>
                </a:solidFill>
                <a:latin typeface="黑体" panose="02010609060101010101" pitchFamily="49" charset="-122"/>
                <a:ea typeface="黑体" panose="02010609060101010101" pitchFamily="49" charset="-122"/>
              </a:rPr>
              <a:t>1946</a:t>
            </a:r>
            <a:r>
              <a:rPr lang="zh-CN" altLang="en-US" sz="2000" b="1" dirty="0">
                <a:solidFill>
                  <a:prstClr val="white"/>
                </a:solidFill>
                <a:latin typeface="黑体" panose="02010609060101010101" pitchFamily="49" charset="-122"/>
                <a:ea typeface="黑体" panose="02010609060101010101" pitchFamily="49" charset="-122"/>
              </a:rPr>
              <a:t>年</a:t>
            </a:r>
            <a:r>
              <a:rPr lang="en-US" altLang="zh-CN" sz="2000" b="1" dirty="0">
                <a:solidFill>
                  <a:prstClr val="white"/>
                </a:solidFill>
                <a:latin typeface="黑体" panose="02010609060101010101" pitchFamily="49" charset="-122"/>
                <a:ea typeface="黑体" panose="02010609060101010101" pitchFamily="49" charset="-122"/>
              </a:rPr>
              <a:t>2</a:t>
            </a:r>
            <a:r>
              <a:rPr lang="zh-CN" altLang="en-US" sz="2000" b="1" dirty="0">
                <a:solidFill>
                  <a:prstClr val="white"/>
                </a:solidFill>
                <a:latin typeface="黑体" panose="02010609060101010101" pitchFamily="49" charset="-122"/>
                <a:ea typeface="黑体" panose="02010609060101010101" pitchFamily="49" charset="-122"/>
              </a:rPr>
              <a:t>月</a:t>
            </a:r>
            <a:r>
              <a:rPr lang="en-US" altLang="zh-CN" sz="2000" b="1" dirty="0">
                <a:solidFill>
                  <a:prstClr val="white"/>
                </a:solidFill>
                <a:latin typeface="黑体" panose="02010609060101010101" pitchFamily="49" charset="-122"/>
                <a:ea typeface="黑体" panose="02010609060101010101" pitchFamily="49" charset="-122"/>
              </a:rPr>
              <a:t>10</a:t>
            </a:r>
            <a:r>
              <a:rPr lang="zh-CN" altLang="en-US" sz="2000" b="1" dirty="0">
                <a:solidFill>
                  <a:prstClr val="white"/>
                </a:solidFill>
                <a:latin typeface="黑体" panose="02010609060101010101" pitchFamily="49" charset="-122"/>
                <a:ea typeface="黑体" panose="02010609060101010101" pitchFamily="49" charset="-122"/>
              </a:rPr>
              <a:t>日</a:t>
            </a:r>
            <a:endParaRPr lang="en-US" altLang="zh-CN" sz="2000" b="1" dirty="0">
              <a:solidFill>
                <a:prstClr val="white"/>
              </a:solidFill>
              <a:latin typeface="黑体" panose="02010609060101010101" pitchFamily="49" charset="-122"/>
              <a:ea typeface="黑体" panose="02010609060101010101" pitchFamily="49" charset="-122"/>
              <a:cs typeface="Arial" panose="020B0604020202020204" pitchFamily="34" charset="0"/>
            </a:endParaRPr>
          </a:p>
        </p:txBody>
      </p:sp>
      <p:sp>
        <p:nvSpPr>
          <p:cNvPr id="7" name="MH_SubTitle_2"/>
          <p:cNvSpPr>
            <a:spLocks noChangeArrowheads="1"/>
          </p:cNvSpPr>
          <p:nvPr>
            <p:custDataLst>
              <p:tags r:id="rId2"/>
            </p:custDataLst>
          </p:nvPr>
        </p:nvSpPr>
        <p:spPr bwMode="gray">
          <a:xfrm>
            <a:off x="739725" y="4420152"/>
            <a:ext cx="1961785" cy="728625"/>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下关惨案</a:t>
            </a:r>
          </a:p>
          <a:p>
            <a:pPr algn="ctr">
              <a:defRPr/>
            </a:pPr>
            <a:r>
              <a:rPr lang="zh-CN" altLang="en-US" sz="2000" b="1" dirty="0">
                <a:solidFill>
                  <a:prstClr val="white"/>
                </a:solidFill>
                <a:latin typeface="黑体" panose="02010609060101010101" pitchFamily="49" charset="-122"/>
                <a:ea typeface="黑体" panose="02010609060101010101" pitchFamily="49" charset="-122"/>
                <a:sym typeface="+mn-ea"/>
              </a:rPr>
              <a:t>1946年6月23日</a:t>
            </a:r>
          </a:p>
        </p:txBody>
      </p:sp>
      <p:cxnSp>
        <p:nvCxnSpPr>
          <p:cNvPr id="8" name="MH_Other_5"/>
          <p:cNvCxnSpPr>
            <a:stCxn id="5" idx="2"/>
            <a:endCxn id="7" idx="0"/>
          </p:cNvCxnSpPr>
          <p:nvPr>
            <p:custDataLst>
              <p:tags r:id="rId3"/>
            </p:custDataLst>
          </p:nvPr>
        </p:nvCxnSpPr>
        <p:spPr>
          <a:xfrm>
            <a:off x="1720618" y="3352064"/>
            <a:ext cx="0" cy="1068088"/>
          </a:xfrm>
          <a:prstGeom prst="line">
            <a:avLst/>
          </a:prstGeom>
          <a:ln w="12700">
            <a:solidFill>
              <a:srgbClr val="C23C0D"/>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9" name="MH_Text_1"/>
          <p:cNvSpPr>
            <a:spLocks noChangeArrowheads="1"/>
          </p:cNvSpPr>
          <p:nvPr>
            <p:custDataLst>
              <p:tags r:id="rId4"/>
            </p:custDataLst>
          </p:nvPr>
        </p:nvSpPr>
        <p:spPr bwMode="auto">
          <a:xfrm>
            <a:off x="2870485" y="2525013"/>
            <a:ext cx="8850459" cy="83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zh-CN" altLang="en-US" sz="2000" dirty="0">
                <a:solidFill>
                  <a:prstClr val="black"/>
                </a:solidFill>
                <a:latin typeface="黑体" panose="02010609060101010101" pitchFamily="49" charset="-122"/>
                <a:ea typeface="黑体" panose="02010609060101010101" pitchFamily="49" charset="-122"/>
              </a:rPr>
              <a:t>国民党破坏“陪都各界协进会”等</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个团体发起举行的“</a:t>
            </a:r>
            <a:r>
              <a:rPr lang="zh-CN" altLang="en-US" sz="2000" b="1" dirty="0">
                <a:solidFill>
                  <a:srgbClr val="C00000"/>
                </a:solidFill>
                <a:latin typeface="黑体" panose="02010609060101010101" pitchFamily="49" charset="-122"/>
                <a:ea typeface="黑体" panose="02010609060101010101" pitchFamily="49" charset="-122"/>
              </a:rPr>
              <a:t>庆祝政协成功大会</a:t>
            </a:r>
            <a:r>
              <a:rPr lang="zh-CN" altLang="en-US" sz="2000" dirty="0">
                <a:solidFill>
                  <a:prstClr val="black"/>
                </a:solidFill>
                <a:latin typeface="黑体" panose="02010609060101010101" pitchFamily="49" charset="-122"/>
                <a:ea typeface="黑体" panose="02010609060101010101" pitchFamily="49" charset="-122"/>
              </a:rPr>
              <a:t>”。</a:t>
            </a:r>
          </a:p>
        </p:txBody>
      </p:sp>
      <p:sp>
        <p:nvSpPr>
          <p:cNvPr id="10" name="MH_Text_2"/>
          <p:cNvSpPr>
            <a:spLocks noChangeArrowheads="1"/>
          </p:cNvSpPr>
          <p:nvPr>
            <p:custDataLst>
              <p:tags r:id="rId5"/>
            </p:custDataLst>
          </p:nvPr>
        </p:nvSpPr>
        <p:spPr bwMode="auto">
          <a:xfrm>
            <a:off x="2870485" y="4523302"/>
            <a:ext cx="81961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defRPr/>
            </a:pPr>
            <a:r>
              <a:rPr lang="zh-CN" altLang="en-US" sz="2000" b="1" dirty="0">
                <a:solidFill>
                  <a:srgbClr val="C00000"/>
                </a:solidFill>
                <a:latin typeface="黑体" panose="02010609060101010101" pitchFamily="49" charset="-122"/>
                <a:ea typeface="黑体" panose="02010609060101010101" pitchFamily="49" charset="-122"/>
              </a:rPr>
              <a:t>上海</a:t>
            </a:r>
            <a:r>
              <a:rPr lang="zh-CN" altLang="en-US" sz="2000" dirty="0">
                <a:solidFill>
                  <a:prstClr val="black"/>
                </a:solidFill>
                <a:latin typeface="黑体" panose="02010609060101010101" pitchFamily="49" charset="-122"/>
                <a:ea typeface="黑体" panose="02010609060101010101" pitchFamily="49" charset="-122"/>
              </a:rPr>
              <a:t>人民团体联合会请愿团在南京</a:t>
            </a:r>
            <a:r>
              <a:rPr lang="zh-CN" altLang="en-US" sz="2000" b="1" dirty="0">
                <a:solidFill>
                  <a:srgbClr val="C00000"/>
                </a:solidFill>
                <a:latin typeface="黑体" panose="02010609060101010101" pitchFamily="49" charset="-122"/>
                <a:ea typeface="黑体" panose="02010609060101010101" pitchFamily="49" charset="-122"/>
              </a:rPr>
              <a:t>下关车站</a:t>
            </a:r>
            <a:r>
              <a:rPr lang="zh-CN" altLang="en-US" sz="2000" dirty="0">
                <a:solidFill>
                  <a:prstClr val="black"/>
                </a:solidFill>
                <a:latin typeface="黑体" panose="02010609060101010101" pitchFamily="49" charset="-122"/>
                <a:ea typeface="黑体" panose="02010609060101010101" pitchFamily="49" charset="-122"/>
              </a:rPr>
              <a:t>遭到国民党围殴。</a:t>
            </a:r>
          </a:p>
        </p:txBody>
      </p:sp>
      <p:pic>
        <p:nvPicPr>
          <p:cNvPr id="12"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05523" y="3278069"/>
            <a:ext cx="1386223" cy="4419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User\Documents\263EM\chuzi@sunlands.com\history\user\image\0a2b8d88-43cd-46c8-836a-beea4a59c9d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9337" y="461507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 12"/>
          <p:cNvGrpSpPr/>
          <p:nvPr/>
        </p:nvGrpSpPr>
        <p:grpSpPr>
          <a:xfrm>
            <a:off x="7408984" y="93784"/>
            <a:ext cx="4677508" cy="1512109"/>
            <a:chOff x="6304612" y="521886"/>
            <a:chExt cx="5725177" cy="1517762"/>
          </a:xfrm>
        </p:grpSpPr>
        <p:sp>
          <p:nvSpPr>
            <p:cNvPr id="14" name="圆角矩形 13"/>
            <p:cNvSpPr/>
            <p:nvPr/>
          </p:nvSpPr>
          <p:spPr>
            <a:xfrm>
              <a:off x="6304612" y="10463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5" name="左大括号 14"/>
            <p:cNvSpPr/>
            <p:nvPr/>
          </p:nvSpPr>
          <p:spPr>
            <a:xfrm>
              <a:off x="9382378" y="755827"/>
              <a:ext cx="329986" cy="116845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9712364" y="521886"/>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共产党的努力</a:t>
              </a:r>
            </a:p>
          </p:txBody>
        </p:sp>
        <p:sp>
          <p:nvSpPr>
            <p:cNvPr id="17" name="圆角矩形 16"/>
            <p:cNvSpPr/>
            <p:nvPr/>
          </p:nvSpPr>
          <p:spPr>
            <a:xfrm>
              <a:off x="9712364" y="1432758"/>
              <a:ext cx="2317425" cy="6068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国民党的破坏</a:t>
              </a:r>
            </a:p>
          </p:txBody>
        </p:sp>
      </p:grpSp>
    </p:spTree>
    <p:extLst>
      <p:ext uri="{BB962C8B-B14F-4D97-AF65-F5344CB8AC3E}">
        <p14:creationId xmlns:p14="http://schemas.microsoft.com/office/powerpoint/2010/main" val="25876626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04612" y="29954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抗战胜利后国际格局和</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国内形势</a:t>
            </a:r>
          </a:p>
        </p:txBody>
      </p:sp>
      <p:sp>
        <p:nvSpPr>
          <p:cNvPr id="9" name="圆角矩形 8"/>
          <p:cNvSpPr/>
          <p:nvPr/>
        </p:nvSpPr>
        <p:spPr>
          <a:xfrm>
            <a:off x="6304612" y="101809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争取和平、民主、团结</a:t>
            </a:r>
          </a:p>
        </p:txBody>
      </p:sp>
      <p:sp>
        <p:nvSpPr>
          <p:cNvPr id="10" name="圆角矩形 9"/>
          <p:cNvSpPr/>
          <p:nvPr/>
        </p:nvSpPr>
        <p:spPr>
          <a:xfrm>
            <a:off x="6303289" y="1736203"/>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国民党发动内战与粉碎</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国民党进攻</a:t>
            </a:r>
          </a:p>
        </p:txBody>
      </p:sp>
      <p:sp>
        <p:nvSpPr>
          <p:cNvPr id="11" name="左大括号 10"/>
          <p:cNvSpPr/>
          <p:nvPr/>
        </p:nvSpPr>
        <p:spPr>
          <a:xfrm>
            <a:off x="9389781" y="1368821"/>
            <a:ext cx="262127" cy="143284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3" name="圆角矩形 12"/>
          <p:cNvSpPr/>
          <p:nvPr/>
        </p:nvSpPr>
        <p:spPr>
          <a:xfrm>
            <a:off x="9653230" y="2194773"/>
            <a:ext cx="2317425" cy="6068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粉碎国民党进攻</a:t>
            </a:r>
          </a:p>
        </p:txBody>
      </p:sp>
      <p:sp>
        <p:nvSpPr>
          <p:cNvPr id="15" name="圆角矩形 14"/>
          <p:cNvSpPr/>
          <p:nvPr/>
        </p:nvSpPr>
        <p:spPr>
          <a:xfrm>
            <a:off x="9653231" y="1394074"/>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国民党发动全面</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内战</a:t>
            </a:r>
          </a:p>
        </p:txBody>
      </p:sp>
    </p:spTree>
    <p:extLst>
      <p:ext uri="{BB962C8B-B14F-4D97-AF65-F5344CB8AC3E}">
        <p14:creationId xmlns:p14="http://schemas.microsoft.com/office/powerpoint/2010/main" val="1238824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772" y="437204"/>
            <a:ext cx="5542259"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287538" y="1341228"/>
            <a:ext cx="11240298" cy="5357599"/>
          </a:xfrm>
        </p:spPr>
        <p:txBody>
          <a:bodyPr>
            <a:noAutofit/>
          </a:bodyPr>
          <a:lstStyle/>
          <a:p>
            <a:r>
              <a:rPr lang="zh-CN" altLang="en-US" dirty="0">
                <a:latin typeface="黑体" panose="02010609060101010101" pitchFamily="49" charset="-122"/>
                <a:ea typeface="黑体" panose="02010609060101010101" pitchFamily="49" charset="-122"/>
              </a:rPr>
              <a:t>国民党发动全面内战</a:t>
            </a:r>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内战爆发：</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1946</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26</a:t>
            </a:r>
            <a:r>
              <a:rPr lang="zh-CN" altLang="en-US" dirty="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事件：国民党</a:t>
            </a:r>
            <a:r>
              <a:rPr lang="zh-CN" altLang="en-US" dirty="0">
                <a:solidFill>
                  <a:srgbClr val="C00000"/>
                </a:solidFill>
                <a:latin typeface="黑体" panose="02010609060101010101" pitchFamily="49" charset="-122"/>
                <a:ea typeface="黑体" panose="02010609060101010101" pitchFamily="49" charset="-122"/>
              </a:rPr>
              <a:t>以大举围攻中原解放区</a:t>
            </a:r>
            <a:r>
              <a:rPr lang="zh-CN" altLang="en-US" dirty="0">
                <a:latin typeface="黑体" panose="02010609060101010101" pitchFamily="49" charset="-122"/>
                <a:ea typeface="黑体" panose="02010609060101010101" pitchFamily="49" charset="-122"/>
              </a:rPr>
              <a:t>为起点，挑起了全国性内战。</a:t>
            </a:r>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国共关系彻底破裂：</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月下旬</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事件：国民党限期令南京、上海、重庆等地</a:t>
            </a:r>
            <a:r>
              <a:rPr lang="zh-CN" altLang="en-US" dirty="0">
                <a:solidFill>
                  <a:srgbClr val="C00000"/>
                </a:solidFill>
                <a:latin typeface="黑体" panose="02010609060101010101" pitchFamily="49" charset="-122"/>
                <a:ea typeface="黑体" panose="02010609060101010101" pitchFamily="49" charset="-122"/>
              </a:rPr>
              <a:t>中共代表撤退</a:t>
            </a:r>
            <a:r>
              <a:rPr lang="zh-CN" altLang="en-US" dirty="0">
                <a:latin typeface="黑体" panose="02010609060101010101" pitchFamily="49" charset="-122"/>
                <a:ea typeface="黑体" panose="02010609060101010101" pitchFamily="49" charset="-122"/>
              </a:rPr>
              <a:t>。</a:t>
            </a:r>
            <a:endParaRPr lang="zh-CN" altLang="en-US" dirty="0">
              <a:solidFill>
                <a:srgbClr val="C00000"/>
              </a:solidFill>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9763" y="145860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893168" y="105508"/>
            <a:ext cx="5159547" cy="1483736"/>
            <a:chOff x="6385350" y="156402"/>
            <a:chExt cx="5667366" cy="1432842"/>
          </a:xfrm>
        </p:grpSpPr>
        <p:sp>
          <p:nvSpPr>
            <p:cNvPr id="6" name="圆角矩形 5"/>
            <p:cNvSpPr/>
            <p:nvPr/>
          </p:nvSpPr>
          <p:spPr>
            <a:xfrm>
              <a:off x="6385350" y="523784"/>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国民党发动内战与粉碎国民党进攻</a:t>
              </a:r>
            </a:p>
          </p:txBody>
        </p:sp>
        <p:sp>
          <p:nvSpPr>
            <p:cNvPr id="7" name="左大括号 6"/>
            <p:cNvSpPr/>
            <p:nvPr/>
          </p:nvSpPr>
          <p:spPr>
            <a:xfrm>
              <a:off x="9471842" y="156402"/>
              <a:ext cx="262127" cy="143284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735291" y="982354"/>
              <a:ext cx="2317425" cy="60689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粉碎国民党进攻</a:t>
              </a:r>
            </a:p>
          </p:txBody>
        </p:sp>
        <p:sp>
          <p:nvSpPr>
            <p:cNvPr id="10" name="圆角矩形 9"/>
            <p:cNvSpPr/>
            <p:nvPr/>
          </p:nvSpPr>
          <p:spPr>
            <a:xfrm>
              <a:off x="9735292" y="181655"/>
              <a:ext cx="2317424" cy="62600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国民党发动全面</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内战</a:t>
              </a:r>
            </a:p>
          </p:txBody>
        </p:sp>
      </p:grpSp>
    </p:spTree>
    <p:extLst>
      <p:ext uri="{BB962C8B-B14F-4D97-AF65-F5344CB8AC3E}">
        <p14:creationId xmlns:p14="http://schemas.microsoft.com/office/powerpoint/2010/main" val="31707321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772" y="437204"/>
            <a:ext cx="5778111" cy="544050"/>
          </a:xfrm>
        </p:spPr>
        <p:txBody>
          <a:bodyPr/>
          <a:lstStyle/>
          <a:p>
            <a:r>
              <a:rPr lang="zh-CN" altLang="en-US" sz="2400" dirty="0">
                <a:solidFill>
                  <a:schemeClr val="tx1"/>
                </a:solidFill>
              </a:rPr>
              <a:t>第一节 从争取和平民主到进行自卫战争</a:t>
            </a:r>
          </a:p>
        </p:txBody>
      </p:sp>
      <p:sp>
        <p:nvSpPr>
          <p:cNvPr id="3" name="内容占位符 2"/>
          <p:cNvSpPr>
            <a:spLocks noGrp="1"/>
          </p:cNvSpPr>
          <p:nvPr>
            <p:ph idx="1"/>
          </p:nvPr>
        </p:nvSpPr>
        <p:spPr>
          <a:xfrm>
            <a:off x="471056" y="1418458"/>
            <a:ext cx="11720944" cy="3965858"/>
          </a:xfrm>
        </p:spPr>
        <p:txBody>
          <a:bodyPr>
            <a:noAutofit/>
          </a:bodyPr>
          <a:lstStyle/>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粉碎国民党的进攻</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粉碎</a:t>
            </a:r>
            <a:r>
              <a:rPr lang="zh-CN" altLang="en-US" sz="2000" b="1" dirty="0">
                <a:latin typeface="黑体" panose="02010609060101010101" pitchFamily="49" charset="-122"/>
                <a:ea typeface="黑体" panose="02010609060101010101" pitchFamily="49" charset="-122"/>
              </a:rPr>
              <a:t>全面</a:t>
            </a:r>
            <a:r>
              <a:rPr lang="zh-CN" altLang="en-US" sz="2000" dirty="0">
                <a:latin typeface="黑体" panose="02010609060101010101" pitchFamily="49" charset="-122"/>
                <a:ea typeface="黑体" panose="02010609060101010101" pitchFamily="49" charset="-122"/>
              </a:rPr>
              <a:t>进攻：</a:t>
            </a:r>
            <a:r>
              <a:rPr lang="en-US" altLang="zh-CN" sz="2000" dirty="0">
                <a:solidFill>
                  <a:srgbClr val="C00000"/>
                </a:solidFill>
                <a:latin typeface="黑体" panose="02010609060101010101" pitchFamily="49" charset="-122"/>
                <a:ea typeface="黑体" panose="02010609060101010101" pitchFamily="49" charset="-122"/>
              </a:rPr>
              <a:t>1947</a:t>
            </a:r>
            <a:r>
              <a:rPr lang="zh-CN" altLang="en-US" sz="2000" dirty="0">
                <a:solidFill>
                  <a:srgbClr val="C00000"/>
                </a:solidFill>
                <a:latin typeface="黑体" panose="02010609060101010101" pitchFamily="49" charset="-122"/>
                <a:ea typeface="黑体" panose="02010609060101010101" pitchFamily="49" charset="-122"/>
              </a:rPr>
              <a:t>年</a:t>
            </a:r>
            <a:r>
              <a:rPr lang="en-US" altLang="zh-CN" sz="2000" dirty="0">
                <a:solidFill>
                  <a:srgbClr val="C00000"/>
                </a:solidFill>
                <a:latin typeface="黑体" panose="02010609060101010101" pitchFamily="49" charset="-122"/>
                <a:ea typeface="黑体" panose="02010609060101010101" pitchFamily="49" charset="-122"/>
              </a:rPr>
              <a:t>2</a:t>
            </a:r>
            <a:r>
              <a:rPr lang="zh-CN" altLang="en-US" sz="2000" dirty="0">
                <a:solidFill>
                  <a:srgbClr val="C00000"/>
                </a:solidFill>
                <a:latin typeface="黑体" panose="02010609060101010101" pitchFamily="49" charset="-122"/>
                <a:ea typeface="黑体" panose="02010609060101010101" pitchFamily="49" charset="-122"/>
              </a:rPr>
              <a:t>月</a:t>
            </a:r>
            <a:r>
              <a:rPr lang="zh-CN" altLang="en-US" sz="2000" dirty="0">
                <a:latin typeface="黑体" panose="02010609060101010101" pitchFamily="49" charset="-122"/>
                <a:ea typeface="黑体" panose="02010609060101010101" pitchFamily="49" charset="-122"/>
              </a:rPr>
              <a:t>即粉碎了国民党军队的全面进攻。</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粉碎</a:t>
            </a:r>
            <a:r>
              <a:rPr lang="zh-CN" altLang="en-US" sz="2000" b="1" dirty="0">
                <a:latin typeface="黑体" panose="02010609060101010101" pitchFamily="49" charset="-122"/>
                <a:ea typeface="黑体" panose="02010609060101010101" pitchFamily="49" charset="-122"/>
              </a:rPr>
              <a:t>重点</a:t>
            </a:r>
            <a:r>
              <a:rPr lang="zh-CN" altLang="en-US" sz="2000" dirty="0">
                <a:latin typeface="黑体" panose="02010609060101010101" pitchFamily="49" charset="-122"/>
                <a:ea typeface="黑体" panose="02010609060101010101" pitchFamily="49" charset="-122"/>
              </a:rPr>
              <a:t>进攻：</a:t>
            </a:r>
            <a:r>
              <a:rPr lang="en-US" altLang="zh-CN" sz="2000" dirty="0">
                <a:latin typeface="黑体" panose="02010609060101010101" pitchFamily="49" charset="-122"/>
                <a:ea typeface="黑体" panose="02010609060101010101" pitchFamily="49" charset="-122"/>
              </a:rPr>
              <a:t>1947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月，基本粉碎了国民党军队对陕甘宁边区和</a:t>
            </a:r>
            <a:r>
              <a:rPr lang="zh-CN" altLang="en-US" sz="2000" dirty="0">
                <a:solidFill>
                  <a:srgbClr val="C00000"/>
                </a:solidFill>
                <a:latin typeface="黑体" panose="02010609060101010101" pitchFamily="49" charset="-122"/>
                <a:ea typeface="黑体" panose="02010609060101010101" pitchFamily="49" charset="-122"/>
              </a:rPr>
              <a:t>山东</a:t>
            </a:r>
            <a:r>
              <a:rPr lang="zh-CN" altLang="en-US" sz="2000" dirty="0">
                <a:latin typeface="黑体" panose="02010609060101010101" pitchFamily="49" charset="-122"/>
                <a:ea typeface="黑体" panose="02010609060101010101" pitchFamily="49" charset="-122"/>
              </a:rPr>
              <a:t>解放区的重点进攻。</a:t>
            </a:r>
          </a:p>
          <a:p>
            <a:endParaRPr lang="zh-CN" altLang="en-US"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3002" y="2073239"/>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893168" y="105508"/>
            <a:ext cx="5159547" cy="1483736"/>
            <a:chOff x="6385350" y="156402"/>
            <a:chExt cx="5667366" cy="1432842"/>
          </a:xfrm>
        </p:grpSpPr>
        <p:sp>
          <p:nvSpPr>
            <p:cNvPr id="7" name="圆角矩形 6"/>
            <p:cNvSpPr/>
            <p:nvPr/>
          </p:nvSpPr>
          <p:spPr>
            <a:xfrm>
              <a:off x="6385350" y="523784"/>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国民党发动内战与粉碎国民党进攻</a:t>
              </a:r>
            </a:p>
          </p:txBody>
        </p:sp>
        <p:sp>
          <p:nvSpPr>
            <p:cNvPr id="8" name="左大括号 7"/>
            <p:cNvSpPr/>
            <p:nvPr/>
          </p:nvSpPr>
          <p:spPr>
            <a:xfrm>
              <a:off x="9471842" y="156402"/>
              <a:ext cx="262127" cy="143284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735291" y="982354"/>
              <a:ext cx="2317425" cy="60689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粉碎国民党进攻</a:t>
              </a:r>
            </a:p>
          </p:txBody>
        </p:sp>
        <p:sp>
          <p:nvSpPr>
            <p:cNvPr id="11" name="圆角矩形 10"/>
            <p:cNvSpPr/>
            <p:nvPr/>
          </p:nvSpPr>
          <p:spPr>
            <a:xfrm>
              <a:off x="9735292" y="181655"/>
              <a:ext cx="2317424" cy="62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国民党发动全面</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内战</a:t>
              </a:r>
            </a:p>
          </p:txBody>
        </p:sp>
      </p:grpSp>
    </p:spTree>
    <p:extLst>
      <p:ext uri="{BB962C8B-B14F-4D97-AF65-F5344CB8AC3E}">
        <p14:creationId xmlns:p14="http://schemas.microsoft.com/office/powerpoint/2010/main" val="11779835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780434" y="1954919"/>
            <a:ext cx="11122889"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抗日战争胜利后，国共双方经过谈判签署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政府与中共代表会谈纪要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的时间是（   </a:t>
            </a: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a:t>
            </a:r>
          </a:p>
          <a:p>
            <a:pPr marL="457200" indent="-457200">
              <a:buFontTx/>
              <a:buAutoNum type="arabicPeriod"/>
            </a:pPr>
            <a:endParaRPr lang="zh-CN" altLang="en-US" sz="2000" dirty="0">
              <a:solidFill>
                <a:prstClr val="black"/>
              </a:solidFill>
              <a:latin typeface="黑体" panose="02010609060101010101" pitchFamily="49" charset="-122"/>
              <a:ea typeface="黑体" panose="02010609060101010101" pitchFamily="49" charset="-122"/>
            </a:endParaRPr>
          </a:p>
          <a:p>
            <a:pPr marL="457200" indent="-457200">
              <a:buFontTx/>
              <a:buAutoNum type="arabicPeriod"/>
            </a:pPr>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日</a:t>
            </a:r>
          </a:p>
          <a:p>
            <a:r>
              <a:rPr lang="zh-CN" altLang="en-US" sz="2000" dirty="0">
                <a:solidFill>
                  <a:prstClr val="black"/>
                </a:solidFill>
                <a:latin typeface="黑体" panose="02010609060101010101" pitchFamily="49" charset="-122"/>
                <a:ea typeface="黑体" panose="02010609060101010101" pitchFamily="49" charset="-122"/>
              </a:rPr>
              <a:t>	</a:t>
            </a:r>
          </a:p>
          <a:p>
            <a:r>
              <a:rPr lang="en-US" altLang="zh-CN" sz="2000" dirty="0">
                <a:solidFill>
                  <a:prstClr val="black"/>
                </a:solidFill>
                <a:latin typeface="黑体" panose="02010609060101010101" pitchFamily="49" charset="-122"/>
                <a:ea typeface="黑体" panose="02010609060101010101" pitchFamily="49" charset="-122"/>
              </a:rPr>
              <a:t>B.1945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日</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日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日</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60704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780434" y="1954919"/>
            <a:ext cx="11122889"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抗日战争胜利后，国共双方经过谈判签署</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政府与中共代表会谈纪要</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的时间是（  </a:t>
            </a:r>
            <a:r>
              <a:rPr lang="en-US" altLang="zh-CN" sz="2000" dirty="0">
                <a:solidFill>
                  <a:srgbClr val="C00000"/>
                </a:solidFill>
                <a:latin typeface="黑体" panose="02010609060101010101" pitchFamily="49" charset="-122"/>
                <a:ea typeface="黑体" panose="02010609060101010101" pitchFamily="49" charset="-122"/>
              </a:rPr>
              <a:t>C</a:t>
            </a:r>
            <a:r>
              <a:rPr lang="zh-CN" altLang="en-US" sz="2000" dirty="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a:t>
            </a:r>
          </a:p>
          <a:p>
            <a:pPr marL="457200" indent="-457200">
              <a:buFontTx/>
              <a:buAutoNum type="arabicPeriod"/>
            </a:pPr>
            <a:endParaRPr lang="zh-CN" altLang="en-US" sz="2000" dirty="0">
              <a:solidFill>
                <a:prstClr val="black"/>
              </a:solidFill>
              <a:latin typeface="黑体" panose="02010609060101010101" pitchFamily="49" charset="-122"/>
              <a:ea typeface="黑体" panose="02010609060101010101" pitchFamily="49" charset="-122"/>
            </a:endParaRPr>
          </a:p>
          <a:p>
            <a:pPr marL="457200" indent="-457200">
              <a:buFontTx/>
              <a:buAutoNum type="arabicPeriod"/>
            </a:pPr>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日</a:t>
            </a:r>
          </a:p>
          <a:p>
            <a:r>
              <a:rPr lang="zh-CN" altLang="en-US" sz="2000" dirty="0">
                <a:solidFill>
                  <a:prstClr val="black"/>
                </a:solidFill>
                <a:latin typeface="黑体" panose="02010609060101010101" pitchFamily="49" charset="-122"/>
                <a:ea typeface="黑体" panose="02010609060101010101" pitchFamily="49" charset="-122"/>
              </a:rPr>
              <a:t>	</a:t>
            </a:r>
          </a:p>
          <a:p>
            <a:r>
              <a:rPr lang="en-US" altLang="zh-CN" sz="2000" dirty="0">
                <a:solidFill>
                  <a:prstClr val="black"/>
                </a:solidFill>
                <a:latin typeface="黑体" panose="02010609060101010101" pitchFamily="49" charset="-122"/>
                <a:ea typeface="黑体" panose="02010609060101010101" pitchFamily="49" charset="-122"/>
              </a:rPr>
              <a:t>B.1945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9</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19</a:t>
            </a:r>
            <a:r>
              <a:rPr lang="zh-CN" altLang="en-US" sz="2000" dirty="0">
                <a:solidFill>
                  <a:prstClr val="black"/>
                </a:solidFill>
                <a:latin typeface="黑体" panose="02010609060101010101" pitchFamily="49" charset="-122"/>
                <a:ea typeface="黑体" panose="02010609060101010101" pitchFamily="49" charset="-122"/>
              </a:rPr>
              <a:t>日</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C.1945</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日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10</a:t>
            </a:r>
            <a:r>
              <a:rPr lang="zh-CN" altLang="en-US" sz="2000" dirty="0">
                <a:solidFill>
                  <a:prstClr val="black"/>
                </a:solidFill>
                <a:latin typeface="黑体" panose="02010609060101010101" pitchFamily="49" charset="-122"/>
                <a:ea typeface="黑体" panose="02010609060101010101" pitchFamily="49" charset="-122"/>
              </a:rPr>
              <a:t>日</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760688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814242"/>
            <a:ext cx="10614991"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2.1946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月，国民党当局破坏人民团体举行的“庆祝政协成功大会”并制造了（     ）</a:t>
            </a:r>
          </a:p>
          <a:p>
            <a:endParaRPr lang="zh-CN" altLang="en-US" sz="2000" dirty="0">
              <a:solidFill>
                <a:prstClr val="black"/>
              </a:solidFill>
              <a:latin typeface="黑体" panose="02010609060101010101" pitchFamily="49" charset="-122"/>
              <a:ea typeface="黑体" panose="02010609060101010101" pitchFamily="49" charset="-122"/>
            </a:endParaRP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a:t>
            </a:r>
            <a:r>
              <a:rPr lang="zh-CN" altLang="en-US" sz="2000" dirty="0">
                <a:solidFill>
                  <a:prstClr val="black"/>
                </a:solidFill>
                <a:latin typeface="黑体" panose="02010609060101010101" pitchFamily="49" charset="-122"/>
                <a:ea typeface="黑体" panose="02010609060101010101" pitchFamily="49" charset="-122"/>
              </a:rPr>
              <a:t>．五卅惨案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B</a:t>
            </a:r>
            <a:r>
              <a:rPr lang="zh-CN" altLang="en-US" sz="2000" dirty="0">
                <a:solidFill>
                  <a:prstClr val="black"/>
                </a:solidFill>
                <a:latin typeface="黑体" panose="02010609060101010101" pitchFamily="49" charset="-122"/>
                <a:ea typeface="黑体" panose="02010609060101010101" pitchFamily="49" charset="-122"/>
              </a:rPr>
              <a:t>．校场口惨案</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a:t>
            </a:r>
            <a:r>
              <a:rPr lang="zh-CN" altLang="en-US" sz="2000" dirty="0">
                <a:solidFill>
                  <a:prstClr val="black"/>
                </a:solidFill>
                <a:latin typeface="黑体" panose="02010609060101010101" pitchFamily="49" charset="-122"/>
                <a:ea typeface="黑体" panose="02010609060101010101" pitchFamily="49" charset="-122"/>
              </a:rPr>
              <a:t>．下关惨案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a:t>
            </a:r>
            <a:r>
              <a:rPr lang="zh-CN" altLang="en-US" sz="2000" dirty="0">
                <a:solidFill>
                  <a:prstClr val="black"/>
                </a:solidFill>
                <a:latin typeface="黑体" panose="02010609060101010101" pitchFamily="49" charset="-122"/>
                <a:ea typeface="黑体" panose="02010609060101010101" pitchFamily="49" charset="-122"/>
              </a:rPr>
              <a:t>．五二〇惨案</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737957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814242"/>
            <a:ext cx="10614991"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2.1946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月，国民党当局破坏人民团体举行的“庆祝政协成功大会”并制造了（   </a:t>
            </a:r>
            <a:r>
              <a:rPr lang="en-US" altLang="zh-CN" sz="2000" dirty="0">
                <a:solidFill>
                  <a:srgbClr val="C00000"/>
                </a:solidFill>
                <a:latin typeface="黑体" panose="02010609060101010101" pitchFamily="49" charset="-122"/>
                <a:ea typeface="黑体" panose="02010609060101010101" pitchFamily="49" charset="-122"/>
              </a:rPr>
              <a:t>B</a:t>
            </a:r>
            <a:r>
              <a:rPr lang="zh-CN" altLang="en-US" sz="2000" dirty="0">
                <a:solidFill>
                  <a:prstClr val="black"/>
                </a:solidFill>
                <a:latin typeface="黑体" panose="02010609060101010101" pitchFamily="49" charset="-122"/>
                <a:ea typeface="黑体" panose="02010609060101010101" pitchFamily="49" charset="-122"/>
              </a:rPr>
              <a:t> ）</a:t>
            </a:r>
          </a:p>
          <a:p>
            <a:endParaRPr lang="zh-CN" altLang="en-US" sz="2000" dirty="0">
              <a:solidFill>
                <a:prstClr val="black"/>
              </a:solidFill>
              <a:latin typeface="黑体" panose="02010609060101010101" pitchFamily="49" charset="-122"/>
              <a:ea typeface="黑体" panose="02010609060101010101" pitchFamily="49" charset="-122"/>
            </a:endParaRP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a:t>
            </a:r>
            <a:r>
              <a:rPr lang="zh-CN" altLang="en-US" sz="2000" dirty="0">
                <a:solidFill>
                  <a:prstClr val="black"/>
                </a:solidFill>
                <a:latin typeface="黑体" panose="02010609060101010101" pitchFamily="49" charset="-122"/>
                <a:ea typeface="黑体" panose="02010609060101010101" pitchFamily="49" charset="-122"/>
              </a:rPr>
              <a:t>．五卅惨案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B</a:t>
            </a:r>
            <a:r>
              <a:rPr lang="zh-CN" altLang="en-US" sz="2000" dirty="0">
                <a:solidFill>
                  <a:prstClr val="black"/>
                </a:solidFill>
                <a:latin typeface="黑体" panose="02010609060101010101" pitchFamily="49" charset="-122"/>
                <a:ea typeface="黑体" panose="02010609060101010101" pitchFamily="49" charset="-122"/>
              </a:rPr>
              <a:t>．校场口惨案</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a:t>
            </a:r>
            <a:r>
              <a:rPr lang="zh-CN" altLang="en-US" sz="2000" dirty="0">
                <a:solidFill>
                  <a:prstClr val="black"/>
                </a:solidFill>
                <a:latin typeface="黑体" panose="02010609060101010101" pitchFamily="49" charset="-122"/>
                <a:ea typeface="黑体" panose="02010609060101010101" pitchFamily="49" charset="-122"/>
              </a:rPr>
              <a:t>．下关惨案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a:t>
            </a:r>
            <a:r>
              <a:rPr lang="zh-CN" altLang="en-US" sz="2000" dirty="0">
                <a:solidFill>
                  <a:prstClr val="black"/>
                </a:solidFill>
                <a:latin typeface="黑体" panose="02010609060101010101" pitchFamily="49" charset="-122"/>
                <a:ea typeface="黑体" panose="02010609060101010101" pitchFamily="49" charset="-122"/>
              </a:rPr>
              <a:t>．五二〇惨案</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11270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smtClean="0">
                <a:solidFill>
                  <a:schemeClr val="tx1"/>
                </a:solidFill>
              </a:rPr>
              <a:t>第二、</a:t>
            </a:r>
            <a:r>
              <a:rPr lang="zh-CN" altLang="en-US" sz="2400" dirty="0">
                <a:solidFill>
                  <a:schemeClr val="tx1"/>
                </a:solidFill>
              </a:rPr>
              <a:t>三、四</a:t>
            </a:r>
            <a:r>
              <a:rPr lang="zh-CN" altLang="en-US" sz="2400" dirty="0" smtClean="0">
                <a:solidFill>
                  <a:schemeClr val="tx1"/>
                </a:solidFill>
              </a:rPr>
              <a:t>节</a:t>
            </a:r>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国共</a:t>
            </a:r>
            <a:r>
              <a:rPr lang="zh-CN" altLang="en-US" sz="2400" dirty="0">
                <a:solidFill>
                  <a:schemeClr val="tx1"/>
                </a:solidFill>
              </a:rPr>
              <a:t>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en-US" altLang="zh-CN" dirty="0" smtClean="0">
                <a:solidFill>
                  <a:srgbClr val="C00000"/>
                </a:solidFill>
                <a:latin typeface="黑体" pitchFamily="49" charset="-122"/>
                <a:ea typeface="黑体" pitchFamily="49" charset="-122"/>
                <a:sym typeface="微软雅黑" pitchFamily="34" charset="-122"/>
              </a:rPr>
              <a:t>______</a:t>
            </a:r>
            <a:r>
              <a:rPr lang="zh-CN" altLang="en-US" dirty="0" smtClean="0">
                <a:latin typeface="黑体" pitchFamily="49" charset="-122"/>
                <a:ea typeface="黑体" pitchFamily="49" charset="-122"/>
                <a:sym typeface="微软雅黑" pitchFamily="34" charset="-122"/>
              </a:rPr>
              <a:t>东北抗日联军</a:t>
            </a:r>
            <a:r>
              <a:rPr lang="zh-CN" altLang="en-US" dirty="0">
                <a:latin typeface="SimHei" charset="0"/>
                <a:ea typeface="SimHei" charset="0"/>
                <a:cs typeface="SimHei" charset="0"/>
              </a:rPr>
              <a:t>第一路军总</a:t>
            </a:r>
            <a:r>
              <a:rPr lang="zh-CN" altLang="en-US" dirty="0" smtClean="0">
                <a:latin typeface="SimHei" charset="0"/>
                <a:ea typeface="SimHei" charset="0"/>
                <a:cs typeface="SimHei" charset="0"/>
              </a:rPr>
              <a:t>指挥</a:t>
            </a:r>
            <a:r>
              <a:rPr lang="zh-CN" altLang="en-US" dirty="0" smtClean="0">
                <a:latin typeface="黑体" pitchFamily="49" charset="-122"/>
                <a:ea typeface="黑体" pitchFamily="49" charset="-122"/>
                <a:sym typeface="微软雅黑"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1100" b="1" dirty="0" smtClean="0">
                  <a:solidFill>
                    <a:schemeClr val="bg1"/>
                  </a:solidFill>
                  <a:latin typeface="+mn-lt"/>
                  <a:ea typeface="+mn-ea"/>
                  <a:cs typeface="Arial" panose="020B0604020202020204" pitchFamily="34" charset="0"/>
                </a:rPr>
                <a:t>1931</a:t>
              </a:r>
              <a:endParaRPr lang="zh-CN" altLang="en-US" sz="1100" b="1" dirty="0">
                <a:solidFill>
                  <a:schemeClr val="bg1"/>
                </a:solidFill>
                <a:latin typeface="+mn-lt"/>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smtClean="0">
                  <a:solidFill>
                    <a:schemeClr val="bg1"/>
                  </a:solidFill>
                  <a:cs typeface="Arial" panose="020B0604020202020204" pitchFamily="34" charset="0"/>
                </a:rPr>
                <a:t>1935</a:t>
              </a:r>
              <a:endParaRPr lang="zh-CN" altLang="en-US" sz="1100" b="1" dirty="0">
                <a:solidFill>
                  <a:schemeClr val="bg1"/>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smtClean="0"/>
              <a:t>1932.2</a:t>
            </a:r>
            <a:endParaRPr lang="zh-CN" altLang="en-US" dirty="0"/>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smtClean="0"/>
              <a:t>1933.5</a:t>
            </a:r>
            <a:endParaRPr lang="zh-CN" altLang="en-US" dirty="0"/>
          </a:p>
        </p:txBody>
      </p:sp>
      <p:sp>
        <p:nvSpPr>
          <p:cNvPr id="33" name="矩形 32"/>
          <p:cNvSpPr/>
          <p:nvPr/>
        </p:nvSpPr>
        <p:spPr>
          <a:xfrm>
            <a:off x="1921719" y="2343562"/>
            <a:ext cx="6096000" cy="646331"/>
          </a:xfrm>
          <a:prstGeom prst="rect">
            <a:avLst/>
          </a:prstGeom>
        </p:spPr>
        <p:txBody>
          <a:bodyPr>
            <a:spAutoFit/>
          </a:bodyPr>
          <a:lstStyle/>
          <a:p>
            <a:pPr>
              <a:spcBef>
                <a:spcPts val="0"/>
              </a:spcBef>
            </a:pPr>
            <a:r>
              <a:rPr lang="en-US" altLang="zh-CN" dirty="0">
                <a:solidFill>
                  <a:srgbClr val="C00000"/>
                </a:solidFill>
                <a:latin typeface="黑体" pitchFamily="49" charset="-122"/>
                <a:ea typeface="黑体" pitchFamily="49" charset="-122"/>
                <a:sym typeface="微软雅黑" pitchFamily="34" charset="-122"/>
              </a:rPr>
              <a:t>______</a:t>
            </a:r>
            <a:r>
              <a:rPr lang="zh-CN" altLang="en-US" dirty="0" smtClean="0">
                <a:solidFill>
                  <a:srgbClr val="C00000"/>
                </a:solidFill>
                <a:latin typeface="黑体" pitchFamily="49" charset="-122"/>
                <a:ea typeface="黑体" pitchFamily="49" charset="-122"/>
                <a:sym typeface="微软雅黑" pitchFamily="34" charset="-122"/>
              </a:rPr>
              <a:t>和</a:t>
            </a:r>
            <a:r>
              <a:rPr lang="en-US" altLang="zh-CN" dirty="0">
                <a:solidFill>
                  <a:srgbClr val="C00000"/>
                </a:solidFill>
                <a:latin typeface="黑体" pitchFamily="49" charset="-122"/>
                <a:ea typeface="黑体" pitchFamily="49" charset="-122"/>
                <a:sym typeface="微软雅黑" pitchFamily="34" charset="-122"/>
              </a:rPr>
              <a:t>______</a:t>
            </a:r>
            <a:r>
              <a:rPr lang="zh-CN" altLang="en-US" dirty="0" smtClean="0">
                <a:latin typeface="黑体" pitchFamily="49" charset="-122"/>
                <a:ea typeface="黑体" pitchFamily="49" charset="-122"/>
                <a:sym typeface="微软雅黑" pitchFamily="34" charset="-122"/>
              </a:rPr>
              <a:t>在</a:t>
            </a:r>
            <a:r>
              <a:rPr lang="zh-CN" altLang="en-US" dirty="0">
                <a:latin typeface="黑体" pitchFamily="49" charset="-122"/>
                <a:ea typeface="黑体" pitchFamily="49" charset="-122"/>
                <a:sym typeface="微软雅黑" pitchFamily="34" charset="-122"/>
              </a:rPr>
              <a:t>张家口成立了</a:t>
            </a:r>
            <a:r>
              <a:rPr lang="zh-CN" altLang="en-US" dirty="0">
                <a:solidFill>
                  <a:srgbClr val="C00000"/>
                </a:solidFill>
                <a:latin typeface="黑体" pitchFamily="49" charset="-122"/>
                <a:ea typeface="黑体" pitchFamily="49" charset="-122"/>
                <a:sym typeface="微软雅黑" pitchFamily="34" charset="-122"/>
              </a:rPr>
              <a:t>察哈尔民众抗日同盟军</a:t>
            </a:r>
            <a:r>
              <a:rPr lang="zh-CN" altLang="en-US" dirty="0">
                <a:latin typeface="黑体" pitchFamily="49" charset="-122"/>
                <a:ea typeface="黑体" pitchFamily="49" charset="-122"/>
                <a:sym typeface="微软雅黑" pitchFamily="34" charset="-122"/>
              </a:rPr>
              <a:t>，并谋求同共产党合作。</a:t>
            </a:r>
            <a:endParaRPr lang="en-US" altLang="zh-CN" dirty="0">
              <a:latin typeface="黑体" pitchFamily="49" charset="-122"/>
              <a:ea typeface="黑体" pitchFamily="49" charset="-122"/>
              <a:sym typeface="微软雅黑"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smtClean="0"/>
              <a:t>1933.11</a:t>
            </a:r>
            <a:endParaRPr lang="zh-CN" altLang="en-US" dirty="0"/>
          </a:p>
        </p:txBody>
      </p:sp>
      <p:sp>
        <p:nvSpPr>
          <p:cNvPr id="36" name="矩形 35"/>
          <p:cNvSpPr/>
          <p:nvPr/>
        </p:nvSpPr>
        <p:spPr>
          <a:xfrm>
            <a:off x="1921719" y="3466932"/>
            <a:ext cx="6096000" cy="646331"/>
          </a:xfrm>
          <a:prstGeom prst="rect">
            <a:avLst/>
          </a:prstGeom>
        </p:spPr>
        <p:txBody>
          <a:bodyPr>
            <a:spAutoFit/>
          </a:bodyPr>
          <a:lstStyle/>
          <a:p>
            <a:pPr>
              <a:spcBef>
                <a:spcPts val="0"/>
              </a:spcBef>
            </a:pPr>
            <a:r>
              <a:rPr lang="zh-CN" altLang="en-US" dirty="0">
                <a:latin typeface="黑体" pitchFamily="49" charset="-122"/>
                <a:ea typeface="黑体" pitchFamily="49" charset="-122"/>
                <a:sym typeface="微软雅黑" pitchFamily="34" charset="-122"/>
              </a:rPr>
              <a:t>在福州发动抗日反蒋事变的国民党爱国将领是</a:t>
            </a:r>
            <a:r>
              <a:rPr lang="zh-CN" altLang="en-US" dirty="0">
                <a:solidFill>
                  <a:srgbClr val="C00000"/>
                </a:solidFill>
                <a:latin typeface="黑体" pitchFamily="49" charset="-122"/>
                <a:ea typeface="黑体" pitchFamily="49" charset="-122"/>
                <a:sym typeface="微软雅黑" pitchFamily="34" charset="-122"/>
              </a:rPr>
              <a:t>蔡廷锴、蒋光鼐</a:t>
            </a:r>
            <a:r>
              <a:rPr lang="zh-CN" altLang="en-US" dirty="0">
                <a:latin typeface="黑体" pitchFamily="49" charset="-122"/>
                <a:ea typeface="黑体" pitchFamily="49" charset="-122"/>
                <a:sym typeface="微软雅黑" pitchFamily="34" charset="-122"/>
              </a:rPr>
              <a:t>，又称</a:t>
            </a:r>
            <a:r>
              <a:rPr lang="zh-CN" altLang="en-US" dirty="0" smtClean="0">
                <a:latin typeface="黑体" pitchFamily="49" charset="-122"/>
                <a:ea typeface="黑体" pitchFamily="49" charset="-122"/>
                <a:sym typeface="微软雅黑" pitchFamily="34" charset="-122"/>
              </a:rPr>
              <a:t>“</a:t>
            </a:r>
            <a:r>
              <a:rPr lang="en-US" altLang="zh-CN" dirty="0">
                <a:solidFill>
                  <a:srgbClr val="C00000"/>
                </a:solidFill>
                <a:latin typeface="黑体" pitchFamily="49" charset="-122"/>
                <a:ea typeface="黑体" pitchFamily="49" charset="-122"/>
                <a:sym typeface="微软雅黑" pitchFamily="34" charset="-122"/>
              </a:rPr>
              <a:t>______</a:t>
            </a:r>
            <a:r>
              <a:rPr lang="zh-CN" altLang="en-US" dirty="0" smtClean="0">
                <a:latin typeface="黑体" pitchFamily="49" charset="-122"/>
                <a:ea typeface="黑体" pitchFamily="49" charset="-122"/>
                <a:sym typeface="微软雅黑" pitchFamily="34" charset="-122"/>
              </a:rPr>
              <a:t>”</a:t>
            </a:r>
            <a:endParaRPr lang="en-US" altLang="zh-CN" dirty="0">
              <a:latin typeface="黑体" pitchFamily="49" charset="-122"/>
              <a:ea typeface="黑体" pitchFamily="49" charset="-122"/>
              <a:sym typeface="微软雅黑" pitchFamily="34" charset="-122"/>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smtClean="0"/>
              <a:t>1935.12.9</a:t>
            </a:r>
            <a:endParaRPr lang="zh-CN" altLang="en-US" sz="1600" dirty="0"/>
          </a:p>
        </p:txBody>
      </p:sp>
      <p:sp>
        <p:nvSpPr>
          <p:cNvPr id="38" name="矩形 37"/>
          <p:cNvSpPr/>
          <p:nvPr/>
        </p:nvSpPr>
        <p:spPr>
          <a:xfrm>
            <a:off x="1921719" y="4478599"/>
            <a:ext cx="5936406" cy="923330"/>
          </a:xfrm>
          <a:prstGeom prst="rect">
            <a:avLst/>
          </a:prstGeom>
        </p:spPr>
        <p:txBody>
          <a:bodyPr wrap="square">
            <a:spAutoFit/>
          </a:bodyPr>
          <a:lstStyle/>
          <a:p>
            <a:r>
              <a:rPr lang="en-US" altLang="zh-CN" dirty="0">
                <a:solidFill>
                  <a:srgbClr val="C00000"/>
                </a:solidFill>
                <a:latin typeface="黑体" pitchFamily="49" charset="-122"/>
                <a:ea typeface="黑体" pitchFamily="49" charset="-122"/>
                <a:sym typeface="微软雅黑" pitchFamily="34" charset="-122"/>
              </a:rPr>
              <a:t>______</a:t>
            </a:r>
            <a:r>
              <a:rPr lang="zh-CN" altLang="en-US" dirty="0" smtClean="0">
                <a:solidFill>
                  <a:srgbClr val="C00000"/>
                </a:solidFill>
                <a:latin typeface="黑体" pitchFamily="49" charset="-122"/>
                <a:ea typeface="黑体" pitchFamily="49" charset="-122"/>
                <a:sym typeface="微软雅黑" pitchFamily="34" charset="-122"/>
              </a:rPr>
              <a:t>运动</a:t>
            </a:r>
            <a:r>
              <a:rPr lang="zh-CN" altLang="en-US" dirty="0">
                <a:latin typeface="黑体" pitchFamily="49" charset="-122"/>
                <a:ea typeface="黑体" pitchFamily="49" charset="-122"/>
                <a:sym typeface="微软雅黑" pitchFamily="34" charset="-122"/>
              </a:rPr>
              <a:t>促进了中华民族的觉醒，</a:t>
            </a:r>
            <a:r>
              <a:rPr lang="zh-CN" altLang="en-US" dirty="0">
                <a:solidFill>
                  <a:srgbClr val="C00000"/>
                </a:solidFill>
                <a:latin typeface="黑体" pitchFamily="49" charset="-122"/>
                <a:ea typeface="黑体" pitchFamily="49" charset="-122"/>
                <a:sym typeface="微软雅黑" pitchFamily="34" charset="-122"/>
              </a:rPr>
              <a:t>标志着中国人民抗日救亡运动新高潮的到来</a:t>
            </a:r>
            <a:r>
              <a:rPr lang="zh-CN" altLang="en-US" dirty="0" smtClean="0">
                <a:solidFill>
                  <a:srgbClr val="C00000"/>
                </a:solidFill>
                <a:latin typeface="黑体" pitchFamily="49" charset="-122"/>
                <a:ea typeface="黑体" pitchFamily="49" charset="-122"/>
                <a:sym typeface="微软雅黑" pitchFamily="34" charset="-122"/>
              </a:rPr>
              <a:t>。</a:t>
            </a:r>
            <a:r>
              <a:rPr lang="zh-CN" altLang="en-US" dirty="0" smtClean="0">
                <a:latin typeface="SimHei" charset="0"/>
                <a:ea typeface="SimHei" charset="0"/>
                <a:cs typeface="SimHei" charset="0"/>
                <a:sym typeface="微软雅黑" pitchFamily="34" charset="-122"/>
              </a:rPr>
              <a:t>（</a:t>
            </a:r>
            <a:r>
              <a:rPr lang="zh-CN" altLang="en-US" dirty="0" smtClean="0">
                <a:latin typeface="SimHei" charset="0"/>
                <a:ea typeface="SimHei" charset="0"/>
                <a:cs typeface="SimHei" charset="0"/>
              </a:rPr>
              <a:t>北平</a:t>
            </a:r>
            <a:r>
              <a:rPr lang="zh-CN" altLang="en-US" dirty="0">
                <a:latin typeface="SimHei" charset="0"/>
                <a:ea typeface="SimHei" charset="0"/>
                <a:cs typeface="SimHei" charset="0"/>
              </a:rPr>
              <a:t>临时工作委员会</a:t>
            </a:r>
            <a:r>
              <a:rPr lang="zh-CN" altLang="en-US" dirty="0" smtClean="0">
                <a:latin typeface="SimHei" charset="0"/>
                <a:ea typeface="SimHei" charset="0"/>
                <a:cs typeface="SimHei" charset="0"/>
              </a:rPr>
              <a:t>领导学生发动）</a:t>
            </a:r>
            <a:endParaRPr lang="zh-CN" altLang="en-US" dirty="0">
              <a:latin typeface="SimHei" charset="0"/>
              <a:ea typeface="SimHei" charset="0"/>
              <a:cs typeface="SimHei" charset="0"/>
              <a:sym typeface="微软雅黑" pitchFamily="34" charset="-122"/>
            </a:endParaRP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smtClean="0"/>
              <a:t>1935.12</a:t>
            </a:r>
            <a:endParaRPr lang="zh-CN" altLang="en-US" dirty="0"/>
          </a:p>
        </p:txBody>
      </p:sp>
      <p:sp>
        <p:nvSpPr>
          <p:cNvPr id="40" name="矩形 39"/>
          <p:cNvSpPr/>
          <p:nvPr/>
        </p:nvSpPr>
        <p:spPr>
          <a:xfrm>
            <a:off x="1921719" y="5634821"/>
            <a:ext cx="6096000" cy="646331"/>
          </a:xfrm>
          <a:prstGeom prst="rect">
            <a:avLst/>
          </a:prstGeom>
        </p:spPr>
        <p:txBody>
          <a:bodyPr>
            <a:spAutoFit/>
          </a:bodyPr>
          <a:lstStyle/>
          <a:p>
            <a:r>
              <a:rPr lang="zh-CN" altLang="en-US" dirty="0">
                <a:latin typeface="黑体" pitchFamily="49" charset="-122"/>
                <a:ea typeface="黑体" pitchFamily="49" charset="-122"/>
                <a:sym typeface="微软雅黑" pitchFamily="34" charset="-122"/>
              </a:rPr>
              <a:t>中共中央在</a:t>
            </a:r>
            <a:r>
              <a:rPr lang="zh-CN" altLang="en-US" dirty="0" smtClean="0">
                <a:latin typeface="黑体" pitchFamily="49" charset="-122"/>
                <a:ea typeface="黑体" pitchFamily="49" charset="-122"/>
                <a:sym typeface="微软雅黑" pitchFamily="34" charset="-122"/>
              </a:rPr>
              <a:t>陕北</a:t>
            </a:r>
            <a:r>
              <a:rPr lang="en-US" altLang="zh-CN" dirty="0">
                <a:solidFill>
                  <a:srgbClr val="C00000"/>
                </a:solidFill>
                <a:latin typeface="黑体" pitchFamily="49" charset="-122"/>
                <a:ea typeface="黑体" pitchFamily="49" charset="-122"/>
                <a:sym typeface="微软雅黑" pitchFamily="34" charset="-122"/>
              </a:rPr>
              <a:t>______</a:t>
            </a:r>
            <a:r>
              <a:rPr lang="zh-CN" altLang="en-US" dirty="0" smtClean="0">
                <a:latin typeface="黑体" pitchFamily="49" charset="-122"/>
                <a:ea typeface="黑体" pitchFamily="49" charset="-122"/>
                <a:sym typeface="微软雅黑" pitchFamily="34" charset="-122"/>
              </a:rPr>
              <a:t>召开</a:t>
            </a:r>
            <a:r>
              <a:rPr lang="zh-CN" altLang="en-US" dirty="0">
                <a:latin typeface="黑体" pitchFamily="49" charset="-122"/>
                <a:ea typeface="黑体" pitchFamily="49" charset="-122"/>
                <a:sym typeface="微软雅黑" pitchFamily="34" charset="-122"/>
              </a:rPr>
              <a:t>政治局扩大会议，提出在抗日条件下与民族资产阶级重建</a:t>
            </a:r>
            <a:r>
              <a:rPr lang="zh-CN" altLang="en-US" dirty="0">
                <a:solidFill>
                  <a:srgbClr val="C00000"/>
                </a:solidFill>
                <a:latin typeface="黑体" pitchFamily="49" charset="-122"/>
                <a:ea typeface="黑体" pitchFamily="49" charset="-122"/>
                <a:sym typeface="微软雅黑" pitchFamily="34" charset="-122"/>
              </a:rPr>
              <a:t>抗日民族统一战线</a:t>
            </a:r>
            <a:r>
              <a:rPr lang="zh-CN" altLang="en-US" dirty="0">
                <a:latin typeface="黑体" pitchFamily="49" charset="-122"/>
                <a:ea typeface="黑体" pitchFamily="49" charset="-122"/>
                <a:sym typeface="微软雅黑" pitchFamily="34" charset="-122"/>
              </a:rPr>
              <a:t>的新政策</a:t>
            </a:r>
            <a:endParaRPr lang="zh-CN" altLang="en-US" dirty="0"/>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smtClean="0">
                <a:solidFill>
                  <a:schemeClr val="bg1"/>
                </a:solidFill>
                <a:latin typeface="黑体" pitchFamily="49" charset="-122"/>
                <a:ea typeface="黑体" pitchFamily="49" charset="-122"/>
              </a:rPr>
              <a:t>抗战早期以共产党为核心的反击</a:t>
            </a:r>
            <a:endParaRPr lang="zh-CN" altLang="en-US" dirty="0">
              <a:solidFill>
                <a:schemeClr val="bg1"/>
              </a:solidFill>
              <a:latin typeface="黑体" pitchFamily="49" charset="-122"/>
              <a:ea typeface="黑体" pitchFamily="49" charset="-122"/>
            </a:endParaRP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国民党正面战场的主要战役</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1600" dirty="0" smtClean="0">
                  <a:solidFill>
                    <a:schemeClr val="tx1"/>
                  </a:solidFill>
                  <a:latin typeface="SimHei" charset="0"/>
                  <a:ea typeface="SimHei" charset="0"/>
                  <a:cs typeface="SimHei" charset="0"/>
                  <a:sym typeface="+mn-ea"/>
                </a:rPr>
                <a:t>国共两党的抗争和</a:t>
              </a:r>
              <a:endParaRPr lang="en-US" altLang="zh-CN" sz="1600" dirty="0" smtClean="0">
                <a:solidFill>
                  <a:schemeClr val="tx1"/>
                </a:solidFill>
                <a:latin typeface="SimHei" charset="0"/>
                <a:ea typeface="SimHei" charset="0"/>
                <a:cs typeface="SimHei" charset="0"/>
                <a:sym typeface="+mn-ea"/>
              </a:endParaRPr>
            </a:p>
            <a:p>
              <a:pPr algn="ctr"/>
              <a:r>
                <a:rPr lang="zh-CN" altLang="en-US" sz="1600" dirty="0" smtClean="0">
                  <a:solidFill>
                    <a:schemeClr val="tx1"/>
                  </a:solidFill>
                  <a:latin typeface="SimHei" charset="0"/>
                  <a:ea typeface="SimHei" charset="0"/>
                  <a:cs typeface="SimHei" charset="0"/>
                  <a:sym typeface="+mn-ea"/>
                </a:rPr>
                <a:t>战略三阶段</a:t>
              </a:r>
              <a:endParaRPr lang="zh-CN" altLang="en-US" sz="1600" dirty="0">
                <a:solidFill>
                  <a:schemeClr val="tx1"/>
                </a:solidFill>
                <a:latin typeface="SimHei" charset="0"/>
                <a:ea typeface="SimHei" charset="0"/>
                <a:cs typeface="SimHei" charset="0"/>
                <a:sym typeface="+mn-ea"/>
              </a:endParaRP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国共尝试第二次</a:t>
              </a:r>
              <a:endParaRPr lang="en-US" altLang="zh-CN" sz="1600" dirty="0" smtClean="0">
                <a:solidFill>
                  <a:schemeClr val="tx1"/>
                </a:solidFill>
                <a:latin typeface="黑体" panose="02010609060101010101" pitchFamily="49" charset="-122"/>
                <a:ea typeface="黑体" panose="02010609060101010101" pitchFamily="49" charset="-122"/>
              </a:endParaRPr>
            </a:p>
            <a:p>
              <a:pPr algn="ctr"/>
              <a:r>
                <a:rPr lang="zh-CN" altLang="en-US" sz="1600" dirty="0" smtClean="0">
                  <a:solidFill>
                    <a:schemeClr val="tx1"/>
                  </a:solidFill>
                  <a:latin typeface="黑体" panose="02010609060101010101" pitchFamily="49" charset="-122"/>
                  <a:ea typeface="黑体" panose="02010609060101010101" pitchFamily="49" charset="-122"/>
                </a:rPr>
                <a:t>合作</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共产党在大后方战场的抗争</a:t>
              </a:r>
              <a:endParaRPr lang="zh-CN" altLang="en-US" sz="1600" dirty="0">
                <a:solidFill>
                  <a:schemeClr val="tx1"/>
                </a:solidFill>
                <a:latin typeface="黑体" panose="02010609060101010101" pitchFamily="49" charset="-122"/>
                <a:ea typeface="黑体" panose="02010609060101010101" pitchFamily="49" charset="-122"/>
              </a:endParaRPr>
            </a:p>
          </p:txBody>
        </p:sp>
      </p:grpSp>
      <p:sp>
        <p:nvSpPr>
          <p:cNvPr id="47" name="文本框 46"/>
          <p:cNvSpPr txBox="1"/>
          <p:nvPr/>
        </p:nvSpPr>
        <p:spPr>
          <a:xfrm>
            <a:off x="146992" y="16659"/>
            <a:ext cx="6207906" cy="230832"/>
          </a:xfrm>
          <a:prstGeom prst="rect">
            <a:avLst/>
          </a:prstGeom>
          <a:noFill/>
        </p:spPr>
        <p:txBody>
          <a:bodyPr wrap="square" rtlCol="0">
            <a:spAutoFit/>
          </a:bodyPr>
          <a:lstStyle/>
          <a:p>
            <a:r>
              <a:rPr lang="en-US" altLang="zh-CN" sz="900" smtClean="0">
                <a:solidFill>
                  <a:schemeClr val="bg1"/>
                </a:solidFill>
              </a:rPr>
              <a:t>6.2.3</a:t>
            </a:r>
            <a:r>
              <a:rPr lang="zh-CN" altLang="en-US" sz="900" dirty="0" smtClean="0">
                <a:solidFill>
                  <a:schemeClr val="bg1"/>
                </a:solidFill>
              </a:rPr>
              <a:t>国共第二次合作的实现和全民族抗战的开始</a:t>
            </a:r>
            <a:endParaRPr lang="zh-CN" altLang="en-US" sz="900" dirty="0">
              <a:solidFill>
                <a:schemeClr val="bg1"/>
              </a:solidFill>
            </a:endParaRPr>
          </a:p>
        </p:txBody>
      </p:sp>
    </p:spTree>
    <p:extLst>
      <p:ext uri="{BB962C8B-B14F-4D97-AF65-F5344CB8AC3E}">
        <p14:creationId xmlns:p14="http://schemas.microsoft.com/office/powerpoint/2010/main" val="198480366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673565"/>
            <a:ext cx="10614991"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3.1946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日，国民党军队挑起全面内战的起点是（     ）</a:t>
            </a:r>
          </a:p>
          <a:p>
            <a:endParaRPr lang="zh-CN" altLang="en-US" sz="2000" dirty="0">
              <a:solidFill>
                <a:prstClr val="black"/>
              </a:solidFill>
              <a:latin typeface="黑体" panose="02010609060101010101" pitchFamily="49" charset="-122"/>
              <a:ea typeface="黑体" panose="02010609060101010101" pitchFamily="49" charset="-122"/>
            </a:endParaRP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a:t>
            </a:r>
            <a:r>
              <a:rPr lang="zh-CN" altLang="en-US" sz="2000" dirty="0">
                <a:solidFill>
                  <a:prstClr val="black"/>
                </a:solidFill>
                <a:latin typeface="黑体" panose="02010609060101010101" pitchFamily="49" charset="-122"/>
                <a:ea typeface="黑体" panose="02010609060101010101" pitchFamily="49" charset="-122"/>
              </a:rPr>
              <a:t>．大举围攻中原解放区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B</a:t>
            </a:r>
            <a:r>
              <a:rPr lang="zh-CN" altLang="en-US" sz="2000" dirty="0">
                <a:solidFill>
                  <a:prstClr val="black"/>
                </a:solidFill>
                <a:latin typeface="黑体" panose="02010609060101010101" pitchFamily="49" charset="-122"/>
                <a:ea typeface="黑体" panose="02010609060101010101" pitchFamily="49" charset="-122"/>
              </a:rPr>
              <a:t>．大举围攻东北解放区</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a:t>
            </a:r>
            <a:r>
              <a:rPr lang="zh-CN" altLang="en-US" sz="2000" dirty="0">
                <a:solidFill>
                  <a:prstClr val="black"/>
                </a:solidFill>
                <a:latin typeface="黑体" panose="02010609060101010101" pitchFamily="49" charset="-122"/>
                <a:ea typeface="黑体" panose="02010609060101010101" pitchFamily="49" charset="-122"/>
              </a:rPr>
              <a:t>．重点进攻陕甘宁边区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a:t>
            </a:r>
            <a:r>
              <a:rPr lang="zh-CN" altLang="en-US" sz="2000" dirty="0">
                <a:solidFill>
                  <a:prstClr val="black"/>
                </a:solidFill>
                <a:latin typeface="黑体" panose="02010609060101010101" pitchFamily="49" charset="-122"/>
                <a:ea typeface="黑体" panose="02010609060101010101" pitchFamily="49" charset="-122"/>
              </a:rPr>
              <a:t>．重点进攻山东解放区</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281680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673565"/>
            <a:ext cx="10614991" cy="3170099"/>
          </a:xfrm>
          <a:prstGeom prst="rect">
            <a:avLst/>
          </a:prstGeom>
        </p:spPr>
        <p:txBody>
          <a:bodyPr wrap="square">
            <a:spAutoFit/>
          </a:bodyPr>
          <a:lstStyle/>
          <a:p>
            <a:r>
              <a:rPr lang="en-US" altLang="zh-CN" sz="2000" dirty="0">
                <a:solidFill>
                  <a:prstClr val="black"/>
                </a:solidFill>
                <a:latin typeface="黑体" panose="02010609060101010101" pitchFamily="49" charset="-122"/>
                <a:ea typeface="黑体" panose="02010609060101010101" pitchFamily="49" charset="-122"/>
              </a:rPr>
              <a:t>3.1946</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6</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26</a:t>
            </a:r>
            <a:r>
              <a:rPr lang="zh-CN" altLang="en-US" sz="2000" dirty="0">
                <a:solidFill>
                  <a:prstClr val="black"/>
                </a:solidFill>
                <a:latin typeface="黑体" panose="02010609060101010101" pitchFamily="49" charset="-122"/>
                <a:ea typeface="黑体" panose="02010609060101010101" pitchFamily="49" charset="-122"/>
              </a:rPr>
              <a:t>日，国民党军队挑起全面内战的起点是（  </a:t>
            </a:r>
            <a:r>
              <a:rPr lang="en-US" altLang="zh-CN" sz="2000" dirty="0">
                <a:solidFill>
                  <a:srgbClr val="C00000"/>
                </a:solidFill>
                <a:latin typeface="黑体" panose="02010609060101010101" pitchFamily="49" charset="-122"/>
                <a:ea typeface="黑体" panose="02010609060101010101" pitchFamily="49" charset="-122"/>
              </a:rPr>
              <a:t>A</a:t>
            </a:r>
            <a:r>
              <a:rPr lang="zh-CN" altLang="en-US" sz="2000" dirty="0">
                <a:solidFill>
                  <a:prstClr val="black"/>
                </a:solidFill>
                <a:latin typeface="黑体" panose="02010609060101010101" pitchFamily="49" charset="-122"/>
                <a:ea typeface="黑体" panose="02010609060101010101" pitchFamily="49" charset="-122"/>
              </a:rPr>
              <a:t>  ）</a:t>
            </a:r>
          </a:p>
          <a:p>
            <a:endParaRPr lang="zh-CN" altLang="en-US" sz="2000" dirty="0">
              <a:solidFill>
                <a:prstClr val="black"/>
              </a:solidFill>
              <a:latin typeface="黑体" panose="02010609060101010101" pitchFamily="49" charset="-122"/>
              <a:ea typeface="黑体" panose="02010609060101010101" pitchFamily="49" charset="-122"/>
            </a:endParaRP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A</a:t>
            </a:r>
            <a:r>
              <a:rPr lang="zh-CN" altLang="en-US" sz="2000" dirty="0">
                <a:solidFill>
                  <a:prstClr val="black"/>
                </a:solidFill>
                <a:latin typeface="黑体" panose="02010609060101010101" pitchFamily="49" charset="-122"/>
                <a:ea typeface="黑体" panose="02010609060101010101" pitchFamily="49" charset="-122"/>
              </a:rPr>
              <a:t>．大举围攻中原解放区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B</a:t>
            </a:r>
            <a:r>
              <a:rPr lang="zh-CN" altLang="en-US" sz="2000" dirty="0">
                <a:solidFill>
                  <a:prstClr val="black"/>
                </a:solidFill>
                <a:latin typeface="黑体" panose="02010609060101010101" pitchFamily="49" charset="-122"/>
                <a:ea typeface="黑体" panose="02010609060101010101" pitchFamily="49" charset="-122"/>
              </a:rPr>
              <a:t>．大举围攻东北解放区</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C</a:t>
            </a:r>
            <a:r>
              <a:rPr lang="zh-CN" altLang="en-US" sz="2000" dirty="0">
                <a:solidFill>
                  <a:prstClr val="black"/>
                </a:solidFill>
                <a:latin typeface="黑体" panose="02010609060101010101" pitchFamily="49" charset="-122"/>
                <a:ea typeface="黑体" panose="02010609060101010101" pitchFamily="49" charset="-122"/>
              </a:rPr>
              <a:t>．重点进攻陕甘宁边区	</a:t>
            </a:r>
          </a:p>
          <a:p>
            <a:endParaRPr lang="zh-CN" altLang="en-US" sz="2000" dirty="0">
              <a:solidFill>
                <a:prstClr val="black"/>
              </a:solidFill>
              <a:latin typeface="黑体" panose="02010609060101010101" pitchFamily="49" charset="-122"/>
              <a:ea typeface="黑体" panose="02010609060101010101" pitchFamily="49" charset="-122"/>
            </a:endParaRPr>
          </a:p>
          <a:p>
            <a:r>
              <a:rPr lang="en-US" altLang="zh-CN" sz="2000" dirty="0">
                <a:solidFill>
                  <a:prstClr val="black"/>
                </a:solidFill>
                <a:latin typeface="黑体" panose="02010609060101010101" pitchFamily="49" charset="-122"/>
                <a:ea typeface="黑体" panose="02010609060101010101" pitchFamily="49" charset="-122"/>
              </a:rPr>
              <a:t>D</a:t>
            </a:r>
            <a:r>
              <a:rPr lang="zh-CN" altLang="en-US" sz="2000" dirty="0">
                <a:solidFill>
                  <a:prstClr val="black"/>
                </a:solidFill>
                <a:latin typeface="黑体" panose="02010609060101010101" pitchFamily="49" charset="-122"/>
                <a:ea typeface="黑体" panose="02010609060101010101" pitchFamily="49" charset="-122"/>
              </a:rPr>
              <a:t>．重点进攻山东解放区</a:t>
            </a:r>
          </a:p>
        </p:txBody>
      </p:sp>
      <p:sp>
        <p:nvSpPr>
          <p:cNvPr id="5" name="文本框 4"/>
          <p:cNvSpPr txBox="1"/>
          <p:nvPr/>
        </p:nvSpPr>
        <p:spPr>
          <a:xfrm>
            <a:off x="10219506" y="6211669"/>
            <a:ext cx="2436821" cy="646331"/>
          </a:xfrm>
          <a:prstGeom prst="rect">
            <a:avLst/>
          </a:prstGeom>
          <a:noFill/>
        </p:spPr>
        <p:txBody>
          <a:bodyPr wrap="square" rtlCol="0">
            <a:spAutoFit/>
          </a:bodyPr>
          <a:lstStyle/>
          <a:p>
            <a:r>
              <a:rPr kumimoji="1" lang="zh-CN" altLang="en-US"/>
              <a:t>更</a:t>
            </a:r>
            <a:r>
              <a:rPr kumimoji="1" lang="zh-CN" altLang="en-US" dirty="0"/>
              <a:t>多题目练习</a:t>
            </a:r>
            <a:endParaRPr kumimoji="1" lang="en-US" altLang="zh-CN" dirty="0"/>
          </a:p>
          <a:p>
            <a:r>
              <a:rPr kumimoji="1" lang="zh-CN" altLang="en-US" dirty="0"/>
              <a:t>见尚德教材</a:t>
            </a:r>
            <a:r>
              <a:rPr kumimoji="1" lang="en-US" altLang="zh-CN" dirty="0"/>
              <a:t>152</a:t>
            </a:r>
            <a:r>
              <a:rPr kumimoji="1" lang="zh-CN" altLang="en-US" dirty="0"/>
              <a:t>页</a:t>
            </a:r>
          </a:p>
        </p:txBody>
      </p:sp>
      <p:sp>
        <p:nvSpPr>
          <p:cNvPr id="6" name="五边形 5"/>
          <p:cNvSpPr/>
          <p:nvPr/>
        </p:nvSpPr>
        <p:spPr>
          <a:xfrm>
            <a:off x="10083800" y="6179382"/>
            <a:ext cx="2133808"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88795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人民共和国：中国人民的历史性选择</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96798" y="2004489"/>
            <a:ext cx="3860894" cy="66235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第二</a:t>
            </a:r>
            <a:r>
              <a:rPr lang="zh-CN" altLang="en-US" sz="2000" dirty="0">
                <a:solidFill>
                  <a:schemeClr val="tx1"/>
                </a:solidFill>
                <a:latin typeface="黑体" panose="02010609060101010101" pitchFamily="49" charset="-122"/>
                <a:ea typeface="黑体" panose="02010609060101010101" pitchFamily="49" charset="-122"/>
              </a:rPr>
              <a:t>条战线的开辟</a:t>
            </a:r>
          </a:p>
        </p:txBody>
      </p:sp>
      <p:sp>
        <p:nvSpPr>
          <p:cNvPr id="17" name="圆角矩形 16"/>
          <p:cNvSpPr/>
          <p:nvPr/>
        </p:nvSpPr>
        <p:spPr>
          <a:xfrm>
            <a:off x="6378446" y="3631134"/>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各民主党派</a:t>
            </a:r>
            <a:r>
              <a:rPr lang="zh-CN" altLang="en-US" sz="2000" dirty="0" smtClean="0">
                <a:solidFill>
                  <a:schemeClr val="tx1"/>
                </a:solidFill>
                <a:latin typeface="黑体" panose="02010609060101010101" pitchFamily="49" charset="-122"/>
                <a:ea typeface="黑体" panose="02010609060101010101" pitchFamily="49" charset="-122"/>
              </a:rPr>
              <a:t>的民主</a:t>
            </a:r>
            <a:r>
              <a:rPr lang="zh-CN" altLang="en-US" sz="2000" dirty="0">
                <a:solidFill>
                  <a:schemeClr val="tx1"/>
                </a:solidFill>
                <a:latin typeface="黑体" panose="02010609060101010101" pitchFamily="49" charset="-122"/>
                <a:ea typeface="黑体" panose="02010609060101010101" pitchFamily="49" charset="-122"/>
              </a:rPr>
              <a:t>运动</a:t>
            </a:r>
          </a:p>
        </p:txBody>
      </p:sp>
      <p:sp>
        <p:nvSpPr>
          <p:cNvPr id="16" name="圆角矩形 15"/>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土地改革运动的兴起</a:t>
            </a:r>
            <a:endParaRPr lang="en-US" altLang="zh-CN" sz="2000" dirty="0" smtClean="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从争取和平民主到</a:t>
            </a:r>
            <a:r>
              <a:rPr lang="zh-CN" altLang="en-US"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进行</a:t>
            </a:r>
            <a:endParaRPr lang="en-US" altLang="zh-CN"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自卫</a:t>
            </a:r>
            <a:r>
              <a:rPr lang="zh-CN" altLang="en-US" sz="24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战争</a:t>
            </a:r>
          </a:p>
        </p:txBody>
      </p:sp>
    </p:spTree>
    <p:extLst>
      <p:ext uri="{BB962C8B-B14F-4D97-AF65-F5344CB8AC3E}">
        <p14:creationId xmlns:p14="http://schemas.microsoft.com/office/powerpoint/2010/main" val="3041876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45125" y="2428789"/>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20" name="左大括号 19"/>
          <p:cNvSpPr/>
          <p:nvPr/>
        </p:nvSpPr>
        <p:spPr>
          <a:xfrm>
            <a:off x="2220386" y="108010"/>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2436551" y="108010"/>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504664"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23" name="圆角矩形 22"/>
          <p:cNvSpPr/>
          <p:nvPr/>
        </p:nvSpPr>
        <p:spPr>
          <a:xfrm>
            <a:off x="2447385" y="243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国民党的正面战场与大后方的抗日民主运动</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圆角矩形 23"/>
          <p:cNvSpPr/>
          <p:nvPr/>
        </p:nvSpPr>
        <p:spPr>
          <a:xfrm>
            <a:off x="2470607" y="359727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第四节：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中国共产党成为抗日战争的中流砥柱</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2436551" y="1271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从局部抗战到全国性抗战 </a:t>
            </a:r>
          </a:p>
        </p:txBody>
      </p:sp>
    </p:spTree>
    <p:extLst>
      <p:ext uri="{BB962C8B-B14F-4D97-AF65-F5344CB8AC3E}">
        <p14:creationId xmlns:p14="http://schemas.microsoft.com/office/powerpoint/2010/main" val="13863908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13641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从争取和平民主到</a:t>
            </a:r>
            <a:r>
              <a:rPr lang="zh-CN" altLang="en-US"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进行</a:t>
            </a:r>
            <a:endParaRPr lang="en-US" altLang="zh-CN"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自卫</a:t>
            </a: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人民共和国：中国人民的历史性选择</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04612" y="29954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抗战胜利后国际格局和国内形势</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6304612" y="101809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争取和平、民主、团结</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303289" y="173620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国民党发动内战与解放区自卫战争</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187054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7153" y="969531"/>
            <a:ext cx="1233569" cy="544050"/>
          </a:xfrm>
          <a:ln>
            <a:noFill/>
          </a:ln>
        </p:spPr>
        <p:txBody>
          <a:bodyPr/>
          <a:lstStyle/>
          <a:p>
            <a:endParaRPr kumimoji="1" lang="zh-CN" altLang="en-US" dirty="0"/>
          </a:p>
        </p:txBody>
      </p:sp>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1111770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smtClean="0">
                <a:solidFill>
                  <a:schemeClr val="tx1"/>
                </a:solidFill>
              </a:rPr>
              <a:t>第二、</a:t>
            </a:r>
            <a:r>
              <a:rPr lang="zh-CN" altLang="en-US" sz="2400" dirty="0">
                <a:solidFill>
                  <a:schemeClr val="tx1"/>
                </a:solidFill>
              </a:rPr>
              <a:t>三、四</a:t>
            </a:r>
            <a:r>
              <a:rPr lang="zh-CN" altLang="en-US" sz="2400" dirty="0" smtClean="0">
                <a:solidFill>
                  <a:schemeClr val="tx1"/>
                </a:solidFill>
              </a:rPr>
              <a:t>节</a:t>
            </a:r>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国共</a:t>
            </a:r>
            <a:r>
              <a:rPr lang="zh-CN" altLang="en-US" sz="2400" dirty="0">
                <a:solidFill>
                  <a:schemeClr val="tx1"/>
                </a:solidFill>
              </a:rPr>
              <a:t>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u="sng" dirty="0" smtClean="0">
                <a:solidFill>
                  <a:srgbClr val="C00000"/>
                </a:solidFill>
                <a:latin typeface="黑体" pitchFamily="49" charset="-122"/>
                <a:ea typeface="黑体" pitchFamily="49" charset="-122"/>
                <a:sym typeface="微软雅黑" pitchFamily="34" charset="-122"/>
              </a:rPr>
              <a:t>杨靖宇</a:t>
            </a:r>
            <a:r>
              <a:rPr lang="zh-CN" altLang="en-US" dirty="0" smtClean="0">
                <a:latin typeface="黑体" pitchFamily="49" charset="-122"/>
                <a:ea typeface="黑体" pitchFamily="49" charset="-122"/>
                <a:sym typeface="微软雅黑" pitchFamily="34" charset="-122"/>
              </a:rPr>
              <a:t>东北抗日联军</a:t>
            </a:r>
            <a:r>
              <a:rPr lang="zh-CN" altLang="en-US" dirty="0">
                <a:latin typeface="SimHei" charset="0"/>
                <a:ea typeface="SimHei" charset="0"/>
                <a:cs typeface="SimHei" charset="0"/>
              </a:rPr>
              <a:t>第一路军总</a:t>
            </a:r>
            <a:r>
              <a:rPr lang="zh-CN" altLang="en-US" dirty="0" smtClean="0">
                <a:latin typeface="SimHei" charset="0"/>
                <a:ea typeface="SimHei" charset="0"/>
                <a:cs typeface="SimHei" charset="0"/>
              </a:rPr>
              <a:t>指挥</a:t>
            </a:r>
            <a:r>
              <a:rPr lang="zh-CN" altLang="en-US" dirty="0" smtClean="0">
                <a:latin typeface="黑体" pitchFamily="49" charset="-122"/>
                <a:ea typeface="黑体" pitchFamily="49" charset="-122"/>
                <a:sym typeface="微软雅黑"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1100" b="1" dirty="0" smtClean="0">
                  <a:solidFill>
                    <a:schemeClr val="bg1"/>
                  </a:solidFill>
                  <a:latin typeface="+mn-lt"/>
                  <a:ea typeface="+mn-ea"/>
                  <a:cs typeface="Arial" panose="020B0604020202020204" pitchFamily="34" charset="0"/>
                </a:rPr>
                <a:t>1931</a:t>
              </a:r>
              <a:endParaRPr lang="zh-CN" altLang="en-US" sz="1100" b="1" dirty="0">
                <a:solidFill>
                  <a:schemeClr val="bg1"/>
                </a:solidFill>
                <a:latin typeface="+mn-lt"/>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smtClean="0">
                  <a:solidFill>
                    <a:schemeClr val="bg1"/>
                  </a:solidFill>
                  <a:cs typeface="Arial" panose="020B0604020202020204" pitchFamily="34" charset="0"/>
                </a:rPr>
                <a:t>1935</a:t>
              </a:r>
              <a:endParaRPr lang="zh-CN" altLang="en-US" sz="1100" b="1" dirty="0">
                <a:solidFill>
                  <a:schemeClr val="bg1"/>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smtClean="0"/>
              <a:t>1932.2</a:t>
            </a:r>
            <a:endParaRPr lang="zh-CN" altLang="en-US" dirty="0"/>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smtClean="0"/>
              <a:t>1933.5</a:t>
            </a:r>
            <a:endParaRPr lang="zh-CN" altLang="en-US" dirty="0"/>
          </a:p>
        </p:txBody>
      </p:sp>
      <p:sp>
        <p:nvSpPr>
          <p:cNvPr id="33" name="矩形 32"/>
          <p:cNvSpPr/>
          <p:nvPr/>
        </p:nvSpPr>
        <p:spPr>
          <a:xfrm>
            <a:off x="1921719" y="2343562"/>
            <a:ext cx="6096000" cy="646331"/>
          </a:xfrm>
          <a:prstGeom prst="rect">
            <a:avLst/>
          </a:prstGeom>
        </p:spPr>
        <p:txBody>
          <a:bodyPr>
            <a:spAutoFit/>
          </a:bodyPr>
          <a:lstStyle/>
          <a:p>
            <a:pPr>
              <a:spcBef>
                <a:spcPts val="0"/>
              </a:spcBef>
            </a:pPr>
            <a:r>
              <a:rPr lang="zh-CN" altLang="en-US" u="sng" dirty="0">
                <a:solidFill>
                  <a:srgbClr val="C00000"/>
                </a:solidFill>
                <a:latin typeface="黑体" pitchFamily="49" charset="-122"/>
                <a:ea typeface="黑体" pitchFamily="49" charset="-122"/>
                <a:sym typeface="微软雅黑" pitchFamily="34" charset="-122"/>
              </a:rPr>
              <a:t>冯玉祥</a:t>
            </a:r>
            <a:r>
              <a:rPr lang="zh-CN" altLang="en-US" dirty="0">
                <a:solidFill>
                  <a:srgbClr val="C00000"/>
                </a:solidFill>
                <a:latin typeface="黑体" pitchFamily="49" charset="-122"/>
                <a:ea typeface="黑体" pitchFamily="49" charset="-122"/>
                <a:sym typeface="微软雅黑" pitchFamily="34" charset="-122"/>
              </a:rPr>
              <a:t>和</a:t>
            </a:r>
            <a:r>
              <a:rPr lang="zh-CN" altLang="en-US" u="sng" dirty="0">
                <a:solidFill>
                  <a:srgbClr val="C00000"/>
                </a:solidFill>
                <a:latin typeface="黑体" pitchFamily="49" charset="-122"/>
                <a:ea typeface="黑体" pitchFamily="49" charset="-122"/>
                <a:sym typeface="微软雅黑" pitchFamily="34" charset="-122"/>
              </a:rPr>
              <a:t>吉鸿昌</a:t>
            </a:r>
            <a:r>
              <a:rPr lang="zh-CN" altLang="en-US" dirty="0">
                <a:latin typeface="黑体" pitchFamily="49" charset="-122"/>
                <a:ea typeface="黑体" pitchFamily="49" charset="-122"/>
                <a:sym typeface="微软雅黑" pitchFamily="34" charset="-122"/>
              </a:rPr>
              <a:t>在张家口成立了</a:t>
            </a:r>
            <a:r>
              <a:rPr lang="zh-CN" altLang="en-US" dirty="0">
                <a:solidFill>
                  <a:srgbClr val="C00000"/>
                </a:solidFill>
                <a:latin typeface="黑体" pitchFamily="49" charset="-122"/>
                <a:ea typeface="黑体" pitchFamily="49" charset="-122"/>
                <a:sym typeface="微软雅黑" pitchFamily="34" charset="-122"/>
              </a:rPr>
              <a:t>察哈尔民众抗日同盟军</a:t>
            </a:r>
            <a:r>
              <a:rPr lang="zh-CN" altLang="en-US" dirty="0">
                <a:latin typeface="黑体" pitchFamily="49" charset="-122"/>
                <a:ea typeface="黑体" pitchFamily="49" charset="-122"/>
                <a:sym typeface="微软雅黑" pitchFamily="34" charset="-122"/>
              </a:rPr>
              <a:t>，并谋求同共产党合作。</a:t>
            </a:r>
            <a:endParaRPr lang="en-US" altLang="zh-CN" dirty="0">
              <a:latin typeface="黑体" pitchFamily="49" charset="-122"/>
              <a:ea typeface="黑体" pitchFamily="49" charset="-122"/>
              <a:sym typeface="微软雅黑"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smtClean="0"/>
              <a:t>1933.11</a:t>
            </a:r>
            <a:endParaRPr lang="zh-CN" altLang="en-US" dirty="0"/>
          </a:p>
        </p:txBody>
      </p:sp>
      <p:sp>
        <p:nvSpPr>
          <p:cNvPr id="36" name="矩形 35"/>
          <p:cNvSpPr/>
          <p:nvPr/>
        </p:nvSpPr>
        <p:spPr>
          <a:xfrm>
            <a:off x="1921719" y="3466932"/>
            <a:ext cx="6096000" cy="646331"/>
          </a:xfrm>
          <a:prstGeom prst="rect">
            <a:avLst/>
          </a:prstGeom>
        </p:spPr>
        <p:txBody>
          <a:bodyPr>
            <a:spAutoFit/>
          </a:bodyPr>
          <a:lstStyle/>
          <a:p>
            <a:pPr>
              <a:spcBef>
                <a:spcPts val="0"/>
              </a:spcBef>
            </a:pPr>
            <a:r>
              <a:rPr lang="zh-CN" altLang="en-US" dirty="0">
                <a:latin typeface="黑体" pitchFamily="49" charset="-122"/>
                <a:ea typeface="黑体" pitchFamily="49" charset="-122"/>
                <a:sym typeface="微软雅黑" pitchFamily="34" charset="-122"/>
              </a:rPr>
              <a:t>在福州发动抗日反蒋事变的国民党爱国将领是</a:t>
            </a:r>
            <a:r>
              <a:rPr lang="zh-CN" altLang="en-US" dirty="0">
                <a:solidFill>
                  <a:srgbClr val="C00000"/>
                </a:solidFill>
                <a:latin typeface="黑体" pitchFamily="49" charset="-122"/>
                <a:ea typeface="黑体" pitchFamily="49" charset="-122"/>
                <a:sym typeface="微软雅黑" pitchFamily="34" charset="-122"/>
              </a:rPr>
              <a:t>蔡廷锴、蒋光鼐</a:t>
            </a:r>
            <a:r>
              <a:rPr lang="zh-CN" altLang="en-US" dirty="0">
                <a:latin typeface="黑体" pitchFamily="49" charset="-122"/>
                <a:ea typeface="黑体" pitchFamily="49" charset="-122"/>
                <a:sym typeface="微软雅黑" pitchFamily="34" charset="-122"/>
              </a:rPr>
              <a:t>，又称“</a:t>
            </a:r>
            <a:r>
              <a:rPr lang="zh-CN" altLang="en-US" u="sng" dirty="0">
                <a:solidFill>
                  <a:srgbClr val="C00000"/>
                </a:solidFill>
                <a:latin typeface="黑体" pitchFamily="49" charset="-122"/>
                <a:ea typeface="黑体" pitchFamily="49" charset="-122"/>
                <a:sym typeface="微软雅黑" pitchFamily="34" charset="-122"/>
              </a:rPr>
              <a:t>福建事变</a:t>
            </a:r>
            <a:r>
              <a:rPr lang="zh-CN" altLang="en-US" dirty="0">
                <a:latin typeface="黑体" pitchFamily="49" charset="-122"/>
                <a:ea typeface="黑体" pitchFamily="49" charset="-122"/>
                <a:sym typeface="微软雅黑" pitchFamily="34" charset="-122"/>
              </a:rPr>
              <a:t>”</a:t>
            </a:r>
            <a:endParaRPr lang="en-US" altLang="zh-CN" dirty="0">
              <a:latin typeface="黑体" pitchFamily="49" charset="-122"/>
              <a:ea typeface="黑体" pitchFamily="49" charset="-122"/>
              <a:sym typeface="微软雅黑" pitchFamily="34" charset="-122"/>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smtClean="0"/>
              <a:t>1935.12.9</a:t>
            </a:r>
            <a:endParaRPr lang="zh-CN" altLang="en-US" sz="1600" dirty="0"/>
          </a:p>
        </p:txBody>
      </p:sp>
      <p:sp>
        <p:nvSpPr>
          <p:cNvPr id="38" name="矩形 37"/>
          <p:cNvSpPr/>
          <p:nvPr/>
        </p:nvSpPr>
        <p:spPr>
          <a:xfrm>
            <a:off x="1921719" y="4478599"/>
            <a:ext cx="5936406" cy="923330"/>
          </a:xfrm>
          <a:prstGeom prst="rect">
            <a:avLst/>
          </a:prstGeom>
        </p:spPr>
        <p:txBody>
          <a:bodyPr wrap="square">
            <a:spAutoFit/>
          </a:bodyPr>
          <a:lstStyle/>
          <a:p>
            <a:r>
              <a:rPr lang="zh-CN" altLang="en-US" u="sng" dirty="0">
                <a:solidFill>
                  <a:srgbClr val="C00000"/>
                </a:solidFill>
                <a:latin typeface="黑体" pitchFamily="49" charset="-122"/>
                <a:ea typeface="黑体" pitchFamily="49" charset="-122"/>
                <a:sym typeface="微软雅黑" pitchFamily="34" charset="-122"/>
              </a:rPr>
              <a:t>一二</a:t>
            </a:r>
            <a:r>
              <a:rPr lang="en-US" altLang="zh-CN" u="sng" dirty="0">
                <a:solidFill>
                  <a:srgbClr val="C00000"/>
                </a:solidFill>
                <a:latin typeface="黑体" pitchFamily="49" charset="-122"/>
                <a:ea typeface="黑体" pitchFamily="49" charset="-122"/>
                <a:sym typeface="微软雅黑" pitchFamily="34" charset="-122"/>
              </a:rPr>
              <a:t>·</a:t>
            </a:r>
            <a:r>
              <a:rPr lang="zh-CN" altLang="en-US" u="sng" dirty="0">
                <a:solidFill>
                  <a:srgbClr val="C00000"/>
                </a:solidFill>
                <a:latin typeface="黑体" pitchFamily="49" charset="-122"/>
                <a:ea typeface="黑体" pitchFamily="49" charset="-122"/>
                <a:sym typeface="微软雅黑" pitchFamily="34" charset="-122"/>
              </a:rPr>
              <a:t>九</a:t>
            </a:r>
            <a:r>
              <a:rPr lang="zh-CN" altLang="en-US" dirty="0">
                <a:solidFill>
                  <a:srgbClr val="C00000"/>
                </a:solidFill>
                <a:latin typeface="黑体" pitchFamily="49" charset="-122"/>
                <a:ea typeface="黑体" pitchFamily="49" charset="-122"/>
                <a:sym typeface="微软雅黑" pitchFamily="34" charset="-122"/>
              </a:rPr>
              <a:t>运动</a:t>
            </a:r>
            <a:r>
              <a:rPr lang="zh-CN" altLang="en-US" dirty="0">
                <a:latin typeface="黑体" pitchFamily="49" charset="-122"/>
                <a:ea typeface="黑体" pitchFamily="49" charset="-122"/>
                <a:sym typeface="微软雅黑" pitchFamily="34" charset="-122"/>
              </a:rPr>
              <a:t>促进了中华民族的觉醒，</a:t>
            </a:r>
            <a:r>
              <a:rPr lang="zh-CN" altLang="en-US" dirty="0">
                <a:solidFill>
                  <a:srgbClr val="C00000"/>
                </a:solidFill>
                <a:latin typeface="黑体" pitchFamily="49" charset="-122"/>
                <a:ea typeface="黑体" pitchFamily="49" charset="-122"/>
                <a:sym typeface="微软雅黑" pitchFamily="34" charset="-122"/>
              </a:rPr>
              <a:t>标志着中国人民抗日救亡运动新高潮的到来</a:t>
            </a:r>
            <a:r>
              <a:rPr lang="zh-CN" altLang="en-US" dirty="0" smtClean="0">
                <a:solidFill>
                  <a:srgbClr val="C00000"/>
                </a:solidFill>
                <a:latin typeface="黑体" pitchFamily="49" charset="-122"/>
                <a:ea typeface="黑体" pitchFamily="49" charset="-122"/>
                <a:sym typeface="微软雅黑" pitchFamily="34" charset="-122"/>
              </a:rPr>
              <a:t>。</a:t>
            </a:r>
            <a:r>
              <a:rPr lang="zh-CN" altLang="en-US" dirty="0" smtClean="0">
                <a:latin typeface="SimHei" charset="0"/>
                <a:ea typeface="SimHei" charset="0"/>
                <a:cs typeface="SimHei" charset="0"/>
                <a:sym typeface="微软雅黑" pitchFamily="34" charset="-122"/>
              </a:rPr>
              <a:t>（</a:t>
            </a:r>
            <a:r>
              <a:rPr lang="zh-CN" altLang="en-US" dirty="0" smtClean="0">
                <a:latin typeface="SimHei" charset="0"/>
                <a:ea typeface="SimHei" charset="0"/>
                <a:cs typeface="SimHei" charset="0"/>
              </a:rPr>
              <a:t>北平</a:t>
            </a:r>
            <a:r>
              <a:rPr lang="zh-CN" altLang="en-US" dirty="0">
                <a:latin typeface="SimHei" charset="0"/>
                <a:ea typeface="SimHei" charset="0"/>
                <a:cs typeface="SimHei" charset="0"/>
              </a:rPr>
              <a:t>临时工作委员会</a:t>
            </a:r>
            <a:r>
              <a:rPr lang="zh-CN" altLang="en-US" dirty="0" smtClean="0">
                <a:latin typeface="SimHei" charset="0"/>
                <a:ea typeface="SimHei" charset="0"/>
                <a:cs typeface="SimHei" charset="0"/>
              </a:rPr>
              <a:t>领导学生发动）</a:t>
            </a:r>
            <a:endParaRPr lang="zh-CN" altLang="en-US" dirty="0">
              <a:latin typeface="SimHei" charset="0"/>
              <a:ea typeface="SimHei" charset="0"/>
              <a:cs typeface="SimHei" charset="0"/>
              <a:sym typeface="微软雅黑" pitchFamily="34" charset="-122"/>
            </a:endParaRP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smtClean="0"/>
              <a:t>1935.12</a:t>
            </a:r>
            <a:endParaRPr lang="zh-CN" altLang="en-US" dirty="0"/>
          </a:p>
        </p:txBody>
      </p:sp>
      <p:sp>
        <p:nvSpPr>
          <p:cNvPr id="40" name="矩形 39"/>
          <p:cNvSpPr/>
          <p:nvPr/>
        </p:nvSpPr>
        <p:spPr>
          <a:xfrm>
            <a:off x="1921719" y="5634821"/>
            <a:ext cx="6096000" cy="646331"/>
          </a:xfrm>
          <a:prstGeom prst="rect">
            <a:avLst/>
          </a:prstGeom>
        </p:spPr>
        <p:txBody>
          <a:bodyPr>
            <a:spAutoFit/>
          </a:bodyPr>
          <a:lstStyle/>
          <a:p>
            <a:r>
              <a:rPr lang="zh-CN" altLang="en-US" dirty="0">
                <a:latin typeface="黑体" pitchFamily="49" charset="-122"/>
                <a:ea typeface="黑体" pitchFamily="49" charset="-122"/>
                <a:sym typeface="微软雅黑" pitchFamily="34" charset="-122"/>
              </a:rPr>
              <a:t>中共中央在陕北</a:t>
            </a:r>
            <a:r>
              <a:rPr lang="zh-CN" altLang="en-US" u="sng" dirty="0">
                <a:solidFill>
                  <a:srgbClr val="C00000"/>
                </a:solidFill>
                <a:latin typeface="黑体" pitchFamily="49" charset="-122"/>
                <a:ea typeface="黑体" pitchFamily="49" charset="-122"/>
                <a:sym typeface="微软雅黑" pitchFamily="34" charset="-122"/>
              </a:rPr>
              <a:t>瓦窑堡</a:t>
            </a:r>
            <a:r>
              <a:rPr lang="zh-CN" altLang="en-US" dirty="0">
                <a:latin typeface="黑体" pitchFamily="49" charset="-122"/>
                <a:ea typeface="黑体" pitchFamily="49" charset="-122"/>
                <a:sym typeface="微软雅黑" pitchFamily="34" charset="-122"/>
              </a:rPr>
              <a:t>召开政治局扩大会议，提出在抗日条件下与民族资产阶级重建</a:t>
            </a:r>
            <a:r>
              <a:rPr lang="zh-CN" altLang="en-US" dirty="0">
                <a:solidFill>
                  <a:srgbClr val="C00000"/>
                </a:solidFill>
                <a:latin typeface="黑体" pitchFamily="49" charset="-122"/>
                <a:ea typeface="黑体" pitchFamily="49" charset="-122"/>
                <a:sym typeface="微软雅黑" pitchFamily="34" charset="-122"/>
              </a:rPr>
              <a:t>抗日民族统一战线</a:t>
            </a:r>
            <a:r>
              <a:rPr lang="zh-CN" altLang="en-US" dirty="0">
                <a:latin typeface="黑体" pitchFamily="49" charset="-122"/>
                <a:ea typeface="黑体" pitchFamily="49" charset="-122"/>
                <a:sym typeface="微软雅黑" pitchFamily="34" charset="-122"/>
              </a:rPr>
              <a:t>的新政策</a:t>
            </a:r>
            <a:endParaRPr lang="zh-CN" altLang="en-US" dirty="0"/>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smtClean="0">
                <a:solidFill>
                  <a:schemeClr val="bg1"/>
                </a:solidFill>
                <a:latin typeface="黑体" pitchFamily="49" charset="-122"/>
                <a:ea typeface="黑体" pitchFamily="49" charset="-122"/>
              </a:rPr>
              <a:t>抗战早期以共产党为核心的反击</a:t>
            </a:r>
            <a:endParaRPr lang="zh-CN" altLang="en-US" dirty="0">
              <a:solidFill>
                <a:schemeClr val="bg1"/>
              </a:solidFill>
              <a:latin typeface="黑体" pitchFamily="49" charset="-122"/>
              <a:ea typeface="黑体" pitchFamily="49" charset="-122"/>
            </a:endParaRP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国民党正面战场的主要战役</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1600" dirty="0" smtClean="0">
                  <a:solidFill>
                    <a:schemeClr val="tx1"/>
                  </a:solidFill>
                  <a:latin typeface="SimHei" charset="0"/>
                  <a:ea typeface="SimHei" charset="0"/>
                  <a:cs typeface="SimHei" charset="0"/>
                  <a:sym typeface="+mn-ea"/>
                </a:rPr>
                <a:t>国共两党的抗争和</a:t>
              </a:r>
              <a:endParaRPr lang="en-US" altLang="zh-CN" sz="1600" dirty="0" smtClean="0">
                <a:solidFill>
                  <a:schemeClr val="tx1"/>
                </a:solidFill>
                <a:latin typeface="SimHei" charset="0"/>
                <a:ea typeface="SimHei" charset="0"/>
                <a:cs typeface="SimHei" charset="0"/>
                <a:sym typeface="+mn-ea"/>
              </a:endParaRPr>
            </a:p>
            <a:p>
              <a:pPr algn="ctr"/>
              <a:r>
                <a:rPr lang="zh-CN" altLang="en-US" sz="1600" dirty="0" smtClean="0">
                  <a:solidFill>
                    <a:schemeClr val="tx1"/>
                  </a:solidFill>
                  <a:latin typeface="SimHei" charset="0"/>
                  <a:ea typeface="SimHei" charset="0"/>
                  <a:cs typeface="SimHei" charset="0"/>
                  <a:sym typeface="+mn-ea"/>
                </a:rPr>
                <a:t>战略三阶段</a:t>
              </a:r>
              <a:endParaRPr lang="zh-CN" altLang="en-US" sz="1600" dirty="0">
                <a:solidFill>
                  <a:schemeClr val="tx1"/>
                </a:solidFill>
                <a:latin typeface="SimHei" charset="0"/>
                <a:ea typeface="SimHei" charset="0"/>
                <a:cs typeface="SimHei" charset="0"/>
                <a:sym typeface="+mn-ea"/>
              </a:endParaRP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国共尝试第二次</a:t>
              </a:r>
              <a:endParaRPr lang="en-US" altLang="zh-CN" sz="1600" dirty="0" smtClean="0">
                <a:solidFill>
                  <a:schemeClr val="tx1"/>
                </a:solidFill>
                <a:latin typeface="黑体" panose="02010609060101010101" pitchFamily="49" charset="-122"/>
                <a:ea typeface="黑体" panose="02010609060101010101" pitchFamily="49" charset="-122"/>
              </a:endParaRPr>
            </a:p>
            <a:p>
              <a:pPr algn="ctr"/>
              <a:r>
                <a:rPr lang="zh-CN" altLang="en-US" sz="1600" dirty="0" smtClean="0">
                  <a:solidFill>
                    <a:schemeClr val="tx1"/>
                  </a:solidFill>
                  <a:latin typeface="黑体" panose="02010609060101010101" pitchFamily="49" charset="-122"/>
                  <a:ea typeface="黑体" panose="02010609060101010101" pitchFamily="49" charset="-122"/>
                </a:rPr>
                <a:t>合作</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共产党在大后方战场的抗争</a:t>
              </a:r>
              <a:endParaRPr lang="zh-CN" altLang="en-US" sz="1600" dirty="0">
                <a:solidFill>
                  <a:schemeClr val="tx1"/>
                </a:solidFill>
                <a:latin typeface="黑体" panose="02010609060101010101" pitchFamily="49" charset="-122"/>
                <a:ea typeface="黑体" panose="02010609060101010101" pitchFamily="49" charset="-122"/>
              </a:endParaRPr>
            </a:p>
          </p:txBody>
        </p:sp>
      </p:grpSp>
      <p:sp>
        <p:nvSpPr>
          <p:cNvPr id="47" name="文本框 46"/>
          <p:cNvSpPr txBox="1"/>
          <p:nvPr/>
        </p:nvSpPr>
        <p:spPr>
          <a:xfrm>
            <a:off x="146992" y="16659"/>
            <a:ext cx="6207906" cy="230832"/>
          </a:xfrm>
          <a:prstGeom prst="rect">
            <a:avLst/>
          </a:prstGeom>
          <a:noFill/>
        </p:spPr>
        <p:txBody>
          <a:bodyPr wrap="square" rtlCol="0">
            <a:spAutoFit/>
          </a:bodyPr>
          <a:lstStyle/>
          <a:p>
            <a:r>
              <a:rPr lang="en-US" altLang="zh-CN" sz="900" smtClean="0">
                <a:solidFill>
                  <a:schemeClr val="bg1"/>
                </a:solidFill>
              </a:rPr>
              <a:t>6.2.3</a:t>
            </a:r>
            <a:r>
              <a:rPr lang="zh-CN" altLang="en-US" sz="900" dirty="0" smtClean="0">
                <a:solidFill>
                  <a:schemeClr val="bg1"/>
                </a:solidFill>
              </a:rPr>
              <a:t>国共第二次合作的实现和全民族抗战的开始</a:t>
            </a:r>
            <a:endParaRPr lang="zh-CN" altLang="en-US" sz="900" dirty="0">
              <a:solidFill>
                <a:schemeClr val="bg1"/>
              </a:solidFill>
            </a:endParaRPr>
          </a:p>
        </p:txBody>
      </p:sp>
    </p:spTree>
    <p:extLst>
      <p:ext uri="{BB962C8B-B14F-4D97-AF65-F5344CB8AC3E}">
        <p14:creationId xmlns:p14="http://schemas.microsoft.com/office/powerpoint/2010/main" val="156653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东北抗日联军中牺牲的爱国将领是（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杨靖宇</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张自忠</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戴安澜</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邓世昌</a:t>
            </a:r>
          </a:p>
        </p:txBody>
      </p:sp>
    </p:spTree>
    <p:extLst>
      <p:ext uri="{BB962C8B-B14F-4D97-AF65-F5344CB8AC3E}">
        <p14:creationId xmlns:p14="http://schemas.microsoft.com/office/powerpoint/2010/main" val="1153315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东北抗日联军中牺牲的爱国将领是（   </a:t>
            </a:r>
            <a:r>
              <a:rPr lang="en-US" altLang="zh-CN" sz="2400" b="1" dirty="0">
                <a:solidFill>
                  <a:srgbClr val="C00000"/>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b="1" dirty="0">
                <a:solidFill>
                  <a:prstClr val="black"/>
                </a:solidFill>
                <a:latin typeface="黑体" panose="02010609060101010101" pitchFamily="49" charset="-122"/>
                <a:ea typeface="黑体" panose="02010609060101010101" pitchFamily="49" charset="-122"/>
              </a:rPr>
              <a:t>A.</a:t>
            </a:r>
            <a:r>
              <a:rPr lang="zh-CN" altLang="en-US" sz="2400" b="1" dirty="0">
                <a:solidFill>
                  <a:prstClr val="black"/>
                </a:solidFill>
                <a:latin typeface="黑体" panose="02010609060101010101" pitchFamily="49" charset="-122"/>
                <a:ea typeface="黑体" panose="02010609060101010101" pitchFamily="49" charset="-122"/>
              </a:rPr>
              <a:t>杨靖宇</a:t>
            </a:r>
            <a:endParaRPr lang="en-US" altLang="zh-CN" sz="2400" b="1"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张自忠</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戴安澜</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邓世昌</a:t>
            </a:r>
          </a:p>
        </p:txBody>
      </p:sp>
    </p:spTree>
    <p:extLst>
      <p:ext uri="{BB962C8B-B14F-4D97-AF65-F5344CB8AC3E}">
        <p14:creationId xmlns:p14="http://schemas.microsoft.com/office/powerpoint/2010/main" val="3010043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标志着抗日运动新高潮到来的学生运动是（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一二九运动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一二三零运动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一二一运动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五二零运动</a:t>
            </a:r>
          </a:p>
        </p:txBody>
      </p:sp>
    </p:spTree>
    <p:extLst>
      <p:ext uri="{BB962C8B-B14F-4D97-AF65-F5344CB8AC3E}">
        <p14:creationId xmlns:p14="http://schemas.microsoft.com/office/powerpoint/2010/main" val="2274661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标志着抗日运动新高潮到来的学生运动是（ </a:t>
            </a:r>
            <a:r>
              <a:rPr lang="en-US" altLang="zh-CN" sz="2400" b="1" dirty="0">
                <a:solidFill>
                  <a:srgbClr val="C00000"/>
                </a:solidFill>
                <a:latin typeface="黑体" panose="02010609060101010101" pitchFamily="49" charset="-122"/>
                <a:ea typeface="黑体" panose="02010609060101010101" pitchFamily="49" charset="-122"/>
              </a:rPr>
              <a:t>A</a:t>
            </a:r>
            <a:r>
              <a:rPr lang="zh-CN" altLang="en-US" sz="2400" b="1" dirty="0">
                <a:solidFill>
                  <a:srgbClr val="C00000"/>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一二九运动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一二三零运动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一二一运动</a:t>
            </a:r>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五二零运动</a:t>
            </a:r>
          </a:p>
        </p:txBody>
      </p:sp>
    </p:spTree>
    <p:extLst>
      <p:ext uri="{BB962C8B-B14F-4D97-AF65-F5344CB8AC3E}">
        <p14:creationId xmlns:p14="http://schemas.microsoft.com/office/powerpoint/2010/main" val="3956954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共产党在大后方战场的抗争</a:t>
            </a:r>
          </a:p>
        </p:txBody>
      </p:sp>
    </p:spTree>
    <p:extLst>
      <p:ext uri="{BB962C8B-B14F-4D97-AF65-F5344CB8AC3E}">
        <p14:creationId xmlns:p14="http://schemas.microsoft.com/office/powerpoint/2010/main" val="298243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9237" y="482297"/>
            <a:ext cx="10192076" cy="544050"/>
          </a:xfrm>
        </p:spPr>
        <p:txBody>
          <a:bodyPr/>
          <a:lstStyle/>
          <a:p>
            <a:r>
              <a:rPr lang="zh-CN" altLang="en-US" sz="2400" dirty="0">
                <a:solidFill>
                  <a:schemeClr val="tx1"/>
                </a:solidFill>
              </a:rPr>
              <a:t>第二节  从局部抗战到全国性抗战</a:t>
            </a:r>
          </a:p>
        </p:txBody>
      </p:sp>
      <p:sp>
        <p:nvSpPr>
          <p:cNvPr id="3" name="内容占位符 2"/>
          <p:cNvSpPr>
            <a:spLocks noGrp="1"/>
          </p:cNvSpPr>
          <p:nvPr>
            <p:ph idx="1"/>
          </p:nvPr>
        </p:nvSpPr>
        <p:spPr>
          <a:xfrm>
            <a:off x="199506" y="1174255"/>
            <a:ext cx="11853950" cy="5459302"/>
          </a:xfrm>
        </p:spPr>
        <p:txBody>
          <a:bodyPr>
            <a:normAutofit/>
          </a:bodyPr>
          <a:lstStyle/>
          <a:p>
            <a:pPr>
              <a:lnSpc>
                <a:spcPct val="200000"/>
              </a:lnSpc>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西安事变及其和平解决</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1936</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12</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12</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，爱国将领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张学良、杨虎城</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实行“兵谏”，发动</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西安事变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西安事变和平解决，</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十年内战的局面结束</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，国内和平基本实现。</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133" y="1318613"/>
            <a:ext cx="1456703" cy="464399"/>
          </a:xfrm>
          <a:prstGeom prst="round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7129463" y="86137"/>
            <a:ext cx="4912463" cy="2157413"/>
            <a:chOff x="2436551" y="2150088"/>
            <a:chExt cx="6931385" cy="3288109"/>
          </a:xfrm>
        </p:grpSpPr>
        <p:sp>
          <p:nvSpPr>
            <p:cNvPr id="7" name="左大括号 6"/>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9" name="圆角矩形 8"/>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10" name="圆角矩形 9"/>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1" name="圆角矩形 10"/>
            <p:cNvSpPr/>
            <p:nvPr/>
          </p:nvSpPr>
          <p:spPr>
            <a:xfrm>
              <a:off x="6423209" y="3052832"/>
              <a:ext cx="2852002" cy="7019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国共尝试第二次</a:t>
              </a:r>
              <a:endParaRPr lang="en-US" altLang="zh-CN" sz="1600" dirty="0">
                <a:solidFill>
                  <a:prstClr val="white"/>
                </a:solidFill>
                <a:latin typeface="黑体" panose="02010609060101010101" pitchFamily="49" charset="-122"/>
                <a:ea typeface="黑体" panose="02010609060101010101" pitchFamily="49" charset="-122"/>
              </a:endParaRPr>
            </a:p>
            <a:p>
              <a:pPr algn="ctr"/>
              <a:r>
                <a:rPr lang="zh-CN" altLang="en-US" sz="1600" dirty="0">
                  <a:solidFill>
                    <a:prstClr val="white"/>
                  </a:solidFill>
                  <a:latin typeface="黑体" panose="02010609060101010101" pitchFamily="49" charset="-122"/>
                  <a:ea typeface="黑体" panose="02010609060101010101" pitchFamily="49" charset="-122"/>
                </a:rPr>
                <a:t>合作</a:t>
              </a:r>
            </a:p>
          </p:txBody>
        </p:sp>
        <p:sp>
          <p:nvSpPr>
            <p:cNvPr id="12" name="圆角矩形 11"/>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101" y="2920521"/>
            <a:ext cx="2330825" cy="220791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413" y="4285683"/>
            <a:ext cx="3077440" cy="2347874"/>
          </a:xfrm>
          <a:prstGeom prst="rect">
            <a:avLst/>
          </a:prstGeom>
        </p:spPr>
      </p:pic>
    </p:spTree>
    <p:extLst>
      <p:ext uri="{BB962C8B-B14F-4D97-AF65-F5344CB8AC3E}">
        <p14:creationId xmlns:p14="http://schemas.microsoft.com/office/powerpoint/2010/main" val="730933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itchFamily="2" charset="-122"/>
                <a:ea typeface="华文新魏" pitchFamily="2" charset="-122"/>
                <a:sym typeface="Palatino Linotype" panose="02040502050505030304" pitchFamily="18" charset="0"/>
              </a:rPr>
              <a:t>上节课知识点复习</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99234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611" y="457692"/>
            <a:ext cx="10192076" cy="544050"/>
          </a:xfrm>
        </p:spPr>
        <p:txBody>
          <a:bodyPr/>
          <a:lstStyle/>
          <a:p>
            <a:r>
              <a:rPr lang="zh-CN" altLang="en-US" sz="2400" dirty="0">
                <a:solidFill>
                  <a:schemeClr val="tx1"/>
                </a:solidFill>
              </a:rPr>
              <a:t>第二节  从局部抗战到全国性抗战</a:t>
            </a:r>
          </a:p>
        </p:txBody>
      </p:sp>
      <p:sp>
        <p:nvSpPr>
          <p:cNvPr id="5" name="MH_SubTitle_1"/>
          <p:cNvSpPr>
            <a:spLocks noChangeArrowheads="1"/>
          </p:cNvSpPr>
          <p:nvPr>
            <p:custDataLst>
              <p:tags r:id="rId1"/>
            </p:custDataLst>
          </p:nvPr>
        </p:nvSpPr>
        <p:spPr bwMode="gray">
          <a:xfrm>
            <a:off x="721381" y="3928605"/>
            <a:ext cx="2016925" cy="51872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rmAutofit/>
          </a:bodyPr>
          <a:lstStyle/>
          <a:p>
            <a:pPr algn="ctr">
              <a:defRPr/>
            </a:pPr>
            <a:r>
              <a:rPr lang="en-US" altLang="zh-CN" dirty="0">
                <a:solidFill>
                  <a:prstClr val="white"/>
                </a:solidFill>
                <a:latin typeface="方正清刻本悦宋简体" panose="02000000000000000000" pitchFamily="2" charset="-122"/>
                <a:ea typeface="方正清刻本悦宋简体" panose="02000000000000000000" pitchFamily="2" charset="-122"/>
                <a:sym typeface="微软雅黑" panose="020B0503020204020204" pitchFamily="34" charset="-122"/>
              </a:rPr>
              <a:t>1937年9月</a:t>
            </a:r>
          </a:p>
        </p:txBody>
      </p:sp>
      <p:sp>
        <p:nvSpPr>
          <p:cNvPr id="12" name="MH_Text_1"/>
          <p:cNvSpPr>
            <a:spLocks noChangeArrowheads="1"/>
          </p:cNvSpPr>
          <p:nvPr>
            <p:custDataLst>
              <p:tags r:id="rId2"/>
            </p:custDataLst>
          </p:nvPr>
        </p:nvSpPr>
        <p:spPr bwMode="auto">
          <a:xfrm>
            <a:off x="2738306" y="3646869"/>
            <a:ext cx="8532206" cy="10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Arial" panose="020B0604020202020204" pitchFamily="34" charset="0"/>
              <a:buChar char="•"/>
            </a:pPr>
            <a:r>
              <a:rPr lang="en-US" altLang="zh-CN"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国共合作宣言</a:t>
            </a:r>
            <a:r>
              <a:rPr lang="en-US" altLang="zh-CN"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的发布，标志着第二次国共合作为主体的全国抗日民族统一战线的正式形成</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6" name="矩形 25"/>
          <p:cNvSpPr/>
          <p:nvPr/>
        </p:nvSpPr>
        <p:spPr>
          <a:xfrm>
            <a:off x="595053" y="1243798"/>
            <a:ext cx="11392699" cy="507831"/>
          </a:xfrm>
          <a:prstGeom prst="rect">
            <a:avLst/>
          </a:prstGeom>
        </p:spPr>
        <p:txBody>
          <a:bodyPr wrap="square">
            <a:spAutoFit/>
          </a:bodyPr>
          <a:lstStyle/>
          <a:p>
            <a:pPr>
              <a:lnSpc>
                <a:spcPct val="150000"/>
              </a:lnSpc>
            </a:pPr>
            <a:r>
              <a:rPr lang="zh-CN"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第二次国共合作正式形成，全国性抗战的开始</a:t>
            </a:r>
            <a:endParaRPr lang="zh-CN" altLang="en-US" dirty="0">
              <a:solidFill>
                <a:srgbClr val="C23C0D"/>
              </a:solidFill>
              <a:latin typeface="黑体" panose="02010609060101010101" pitchFamily="49" charset="-122"/>
              <a:ea typeface="黑体" panose="02010609060101010101" pitchFamily="49" charset="-122"/>
              <a:sym typeface="微软雅黑" panose="020B0503020204020204" pitchFamily="34" charset="-122"/>
            </a:endParaRPr>
          </a:p>
        </p:txBody>
      </p:sp>
      <p:pic>
        <p:nvPicPr>
          <p:cNvPr id="31" name="图片 30"/>
          <p:cNvPicPr>
            <a:picLocks noChangeAspect="1"/>
          </p:cNvPicPr>
          <p:nvPr/>
        </p:nvPicPr>
        <p:blipFill>
          <a:blip r:embed="rId6"/>
          <a:stretch>
            <a:fillRect/>
          </a:stretch>
        </p:blipFill>
        <p:spPr>
          <a:xfrm>
            <a:off x="4639208" y="5031025"/>
            <a:ext cx="1652194" cy="1144377"/>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04409" y="5076960"/>
            <a:ext cx="1652194" cy="1057404"/>
          </a:xfrm>
          <a:prstGeom prst="rect">
            <a:avLst/>
          </a:prstGeom>
        </p:spPr>
      </p:pic>
      <p:sp>
        <p:nvSpPr>
          <p:cNvPr id="10" name="MH_SubTitle_1"/>
          <p:cNvSpPr>
            <a:spLocks noChangeArrowheads="1"/>
          </p:cNvSpPr>
          <p:nvPr>
            <p:custDataLst>
              <p:tags r:id="rId3"/>
            </p:custDataLst>
          </p:nvPr>
        </p:nvSpPr>
        <p:spPr bwMode="gray">
          <a:xfrm>
            <a:off x="721381" y="2458368"/>
            <a:ext cx="2016925" cy="518720"/>
          </a:xfrm>
          <a:prstGeom prst="rect">
            <a:avLst/>
          </a:prstGeom>
          <a:solidFill>
            <a:srgbClr val="C23C0D"/>
          </a:solidFill>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rmAutofit/>
          </a:bodyPr>
          <a:lstStyle/>
          <a:p>
            <a:pPr algn="ctr">
              <a:defRPr/>
            </a:pPr>
            <a:r>
              <a:rPr lang="en-US" altLang="zh-CN" dirty="0">
                <a:solidFill>
                  <a:prstClr val="white"/>
                </a:solidFill>
                <a:latin typeface="方正清刻本悦宋简体" panose="02000000000000000000" pitchFamily="2" charset="-122"/>
                <a:ea typeface="方正清刻本悦宋简体" panose="02000000000000000000" pitchFamily="2" charset="-122"/>
                <a:sym typeface="微软雅黑" panose="020B0503020204020204" pitchFamily="34" charset="-122"/>
              </a:rPr>
              <a:t>1937年8月</a:t>
            </a:r>
          </a:p>
        </p:txBody>
      </p:sp>
      <p:sp>
        <p:nvSpPr>
          <p:cNvPr id="11" name="MH_Text_1"/>
          <p:cNvSpPr>
            <a:spLocks noChangeArrowheads="1"/>
          </p:cNvSpPr>
          <p:nvPr>
            <p:custDataLst>
              <p:tags r:id="rId4"/>
            </p:custDataLst>
          </p:nvPr>
        </p:nvSpPr>
        <p:spPr bwMode="auto">
          <a:xfrm>
            <a:off x="2738306" y="2176632"/>
            <a:ext cx="9453694" cy="10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将红军主力改编为国民革命军第八路军</a:t>
            </a:r>
            <a:r>
              <a:rPr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。总指挥：</a:t>
            </a:r>
            <a:r>
              <a:rPr lang="zh-CN" altLang="en-US" sz="2000" b="1" dirty="0">
                <a:solidFill>
                  <a:prstClr val="black"/>
                </a:solidFill>
                <a:latin typeface="黑体" panose="02010609060101010101" pitchFamily="49" charset="-122"/>
                <a:ea typeface="黑体" panose="02010609060101010101" pitchFamily="49" charset="-122"/>
                <a:sym typeface="微软雅黑" panose="020B0503020204020204" pitchFamily="34" charset="-122"/>
              </a:rPr>
              <a:t>朱德</a:t>
            </a:r>
            <a:r>
              <a:rPr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八路军下辖三个师(115.120.129)</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南方红军和游击队，改编为国民革命军新编第四军，叶挺任军长，项英任副军长</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grpSp>
        <p:nvGrpSpPr>
          <p:cNvPr id="14" name="组 13"/>
          <p:cNvGrpSpPr/>
          <p:nvPr/>
        </p:nvGrpSpPr>
        <p:grpSpPr>
          <a:xfrm>
            <a:off x="7129463" y="86137"/>
            <a:ext cx="4912463" cy="2157413"/>
            <a:chOff x="2436551" y="2150088"/>
            <a:chExt cx="6931385" cy="3288109"/>
          </a:xfrm>
        </p:grpSpPr>
        <p:sp>
          <p:nvSpPr>
            <p:cNvPr id="15" name="左大括号 1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7" name="圆角矩形 16"/>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18" name="圆角矩形 17"/>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9" name="圆角矩形 18"/>
            <p:cNvSpPr/>
            <p:nvPr/>
          </p:nvSpPr>
          <p:spPr>
            <a:xfrm>
              <a:off x="6423209" y="3052832"/>
              <a:ext cx="2852002" cy="7019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国共尝试第二次</a:t>
              </a:r>
              <a:endParaRPr lang="en-US" altLang="zh-CN" sz="1600" dirty="0">
                <a:solidFill>
                  <a:prstClr val="white"/>
                </a:solidFill>
                <a:latin typeface="黑体" panose="02010609060101010101" pitchFamily="49" charset="-122"/>
                <a:ea typeface="黑体" panose="02010609060101010101" pitchFamily="49" charset="-122"/>
              </a:endParaRPr>
            </a:p>
            <a:p>
              <a:pPr algn="ctr"/>
              <a:r>
                <a:rPr lang="zh-CN" altLang="en-US" sz="1600" dirty="0">
                  <a:solidFill>
                    <a:prstClr val="white"/>
                  </a:solidFill>
                  <a:latin typeface="黑体" panose="02010609060101010101" pitchFamily="49" charset="-122"/>
                  <a:ea typeface="黑体" panose="02010609060101010101" pitchFamily="49" charset="-122"/>
                </a:rPr>
                <a:t>合作</a:t>
              </a:r>
            </a:p>
          </p:txBody>
        </p:sp>
        <p:sp>
          <p:nvSpPr>
            <p:cNvPr id="20" name="圆角矩形 19"/>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Tree>
    <p:extLst>
      <p:ext uri="{BB962C8B-B14F-4D97-AF65-F5344CB8AC3E}">
        <p14:creationId xmlns:p14="http://schemas.microsoft.com/office/powerpoint/2010/main" val="3228152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1245841" y="1494054"/>
            <a:ext cx="10614991" cy="3785652"/>
          </a:xfrm>
          <a:prstGeom prst="rect">
            <a:avLst/>
          </a:prstGeom>
        </p:spPr>
        <p:txBody>
          <a:bodyPr wrap="square">
            <a:spAutoFit/>
          </a:bodyPr>
          <a:lstStyle/>
          <a:p>
            <a:r>
              <a:rPr lang="en-US" altLang="zh-CN" sz="2400" dirty="0">
                <a:latin typeface="黑体" pitchFamily="49" charset="-122"/>
                <a:ea typeface="黑体" pitchFamily="49" charset="-122"/>
              </a:rPr>
              <a:t>1</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发动西安事变的爱国将领是（ </a:t>
            </a:r>
            <a:r>
              <a:rPr lang="zh-CN" altLang="en-US" sz="2400" dirty="0" smtClean="0">
                <a:latin typeface="黑体" pitchFamily="49" charset="-122"/>
                <a:ea typeface="黑体" pitchFamily="49" charset="-122"/>
              </a:rPr>
              <a:t>   ）</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张学良</a:t>
            </a:r>
            <a:r>
              <a:rPr lang="zh-CN" altLang="en-US" sz="2400" dirty="0">
                <a:latin typeface="黑体" pitchFamily="49" charset="-122"/>
                <a:ea typeface="黑体" pitchFamily="49" charset="-122"/>
              </a:rPr>
              <a:t>和杨虎城</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李宗仁</a:t>
            </a:r>
            <a:r>
              <a:rPr lang="zh-CN" altLang="en-US" sz="2400" dirty="0">
                <a:latin typeface="黑体" pitchFamily="49" charset="-122"/>
                <a:ea typeface="黑体" pitchFamily="49" charset="-122"/>
              </a:rPr>
              <a:t>和白崇禧</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赵登禹</a:t>
            </a:r>
            <a:r>
              <a:rPr lang="zh-CN" altLang="en-US" sz="2400" dirty="0">
                <a:latin typeface="黑体" pitchFamily="49" charset="-122"/>
                <a:ea typeface="黑体" pitchFamily="49" charset="-122"/>
              </a:rPr>
              <a:t>和佟麟阁</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张学良</a:t>
            </a:r>
            <a:r>
              <a:rPr lang="zh-CN" altLang="en-US" sz="2400" dirty="0">
                <a:latin typeface="黑体" pitchFamily="49" charset="-122"/>
                <a:ea typeface="黑体" pitchFamily="49" charset="-122"/>
              </a:rPr>
              <a:t>和李宗仁</a:t>
            </a:r>
          </a:p>
        </p:txBody>
      </p:sp>
    </p:spTree>
    <p:extLst>
      <p:ext uri="{BB962C8B-B14F-4D97-AF65-F5344CB8AC3E}">
        <p14:creationId xmlns:p14="http://schemas.microsoft.com/office/powerpoint/2010/main" val="408755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1245841" y="1494054"/>
            <a:ext cx="10614991" cy="3785652"/>
          </a:xfrm>
          <a:prstGeom prst="rect">
            <a:avLst/>
          </a:prstGeom>
        </p:spPr>
        <p:txBody>
          <a:bodyPr wrap="square">
            <a:spAutoFit/>
          </a:bodyPr>
          <a:lstStyle/>
          <a:p>
            <a:r>
              <a:rPr lang="en-US" altLang="zh-CN" sz="2400" dirty="0">
                <a:latin typeface="黑体" pitchFamily="49" charset="-122"/>
                <a:ea typeface="黑体" pitchFamily="49" charset="-122"/>
              </a:rPr>
              <a:t>1</a:t>
            </a:r>
            <a:r>
              <a:rPr lang="en-US"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发动西安事变的爱国将领是（ </a:t>
            </a:r>
            <a:r>
              <a:rPr lang="zh-CN" altLang="en-US" sz="2400" dirty="0" smtClean="0">
                <a:solidFill>
                  <a:srgbClr val="C00000"/>
                </a:solidFill>
                <a:latin typeface="黑体" pitchFamily="49" charset="-122"/>
                <a:ea typeface="黑体" pitchFamily="49" charset="-122"/>
              </a:rPr>
              <a:t> </a:t>
            </a:r>
            <a:r>
              <a:rPr lang="en-US" altLang="zh-CN" sz="2400" dirty="0" smtClean="0">
                <a:solidFill>
                  <a:srgbClr val="C00000"/>
                </a:solidFill>
                <a:latin typeface="黑体" pitchFamily="49" charset="-122"/>
                <a:ea typeface="黑体" pitchFamily="49" charset="-122"/>
              </a:rPr>
              <a:t>A</a:t>
            </a:r>
            <a:r>
              <a:rPr lang="zh-CN" altLang="en-US" sz="2400" dirty="0" smtClean="0">
                <a:solidFill>
                  <a:srgbClr val="C00000"/>
                </a:solidFill>
                <a:latin typeface="黑体" pitchFamily="49" charset="-122"/>
                <a:ea typeface="黑体" pitchFamily="49" charset="-122"/>
              </a:rPr>
              <a:t>  </a:t>
            </a:r>
            <a:r>
              <a:rPr lang="zh-CN" altLang="en-US" sz="2400" dirty="0" smtClean="0">
                <a:latin typeface="黑体" pitchFamily="49" charset="-122"/>
                <a:ea typeface="黑体" pitchFamily="49" charset="-122"/>
              </a:rPr>
              <a:t>）</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张学良</a:t>
            </a:r>
            <a:r>
              <a:rPr lang="zh-CN" altLang="en-US" sz="2400" dirty="0">
                <a:latin typeface="黑体" pitchFamily="49" charset="-122"/>
                <a:ea typeface="黑体" pitchFamily="49" charset="-122"/>
              </a:rPr>
              <a:t>和杨虎城</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李宗仁</a:t>
            </a:r>
            <a:r>
              <a:rPr lang="zh-CN" altLang="en-US" sz="2400" dirty="0">
                <a:latin typeface="黑体" pitchFamily="49" charset="-122"/>
                <a:ea typeface="黑体" pitchFamily="49" charset="-122"/>
              </a:rPr>
              <a:t>和白崇禧</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赵登禹</a:t>
            </a:r>
            <a:r>
              <a:rPr lang="zh-CN" altLang="en-US" sz="2400" dirty="0">
                <a:latin typeface="黑体" pitchFamily="49" charset="-122"/>
                <a:ea typeface="黑体" pitchFamily="49" charset="-122"/>
              </a:rPr>
              <a:t>和佟麟阁</a:t>
            </a: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张学良</a:t>
            </a:r>
            <a:r>
              <a:rPr lang="zh-CN" altLang="en-US" sz="2400" dirty="0">
                <a:latin typeface="黑体" pitchFamily="49" charset="-122"/>
                <a:ea typeface="黑体" pitchFamily="49" charset="-122"/>
              </a:rPr>
              <a:t>和李宗仁</a:t>
            </a:r>
          </a:p>
        </p:txBody>
      </p:sp>
    </p:spTree>
    <p:extLst>
      <p:ext uri="{BB962C8B-B14F-4D97-AF65-F5344CB8AC3E}">
        <p14:creationId xmlns:p14="http://schemas.microsoft.com/office/powerpoint/2010/main" val="149989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1245841" y="1494054"/>
            <a:ext cx="10614991" cy="4154984"/>
          </a:xfrm>
          <a:prstGeom prst="rect">
            <a:avLst/>
          </a:prstGeom>
        </p:spPr>
        <p:txBody>
          <a:bodyPr wrap="square">
            <a:spAutoFit/>
          </a:bodyPr>
          <a:lstStyle/>
          <a:p>
            <a:r>
              <a:rPr lang="en-US" altLang="zh-CN" sz="2400" dirty="0" smtClean="0">
                <a:latin typeface="黑体" pitchFamily="49" charset="-122"/>
                <a:ea typeface="黑体" pitchFamily="49" charset="-122"/>
              </a:rPr>
              <a:t>2.1937</a:t>
            </a:r>
            <a:r>
              <a:rPr lang="zh-CN" altLang="en-US" sz="2400" dirty="0">
                <a:latin typeface="黑体" pitchFamily="49" charset="-122"/>
                <a:ea typeface="黑体" pitchFamily="49" charset="-122"/>
              </a:rPr>
              <a:t>年</a:t>
            </a:r>
            <a:r>
              <a:rPr lang="en-US" altLang="zh-CN" sz="2400" dirty="0">
                <a:latin typeface="黑体" pitchFamily="49" charset="-122"/>
                <a:ea typeface="黑体" pitchFamily="49" charset="-122"/>
              </a:rPr>
              <a:t>8</a:t>
            </a:r>
            <a:r>
              <a:rPr lang="zh-CN" altLang="en-US" sz="2400" dirty="0">
                <a:latin typeface="黑体" pitchFamily="49" charset="-122"/>
                <a:ea typeface="黑体" pitchFamily="49" charset="-122"/>
              </a:rPr>
              <a:t>月，中国工农红军改编为国民革命军第八路军，出任八路军总指挥的是（ </a:t>
            </a:r>
            <a:r>
              <a:rPr lang="zh-CN" altLang="en-US" sz="2400" dirty="0" smtClean="0">
                <a:latin typeface="黑体" pitchFamily="49" charset="-122"/>
                <a:ea typeface="黑体" pitchFamily="49" charset="-122"/>
              </a:rPr>
              <a:t>   ）</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叶挺</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项英</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彭德怀</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朱德</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868216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1245841" y="1494054"/>
            <a:ext cx="10614991" cy="4154984"/>
          </a:xfrm>
          <a:prstGeom prst="rect">
            <a:avLst/>
          </a:prstGeom>
        </p:spPr>
        <p:txBody>
          <a:bodyPr wrap="square">
            <a:spAutoFit/>
          </a:bodyPr>
          <a:lstStyle/>
          <a:p>
            <a:r>
              <a:rPr lang="en-US" altLang="zh-CN" sz="2400" dirty="0" smtClean="0">
                <a:latin typeface="黑体" pitchFamily="49" charset="-122"/>
                <a:ea typeface="黑体" pitchFamily="49" charset="-122"/>
              </a:rPr>
              <a:t>2.1937</a:t>
            </a:r>
            <a:r>
              <a:rPr lang="zh-CN" altLang="en-US" sz="2400" dirty="0">
                <a:latin typeface="黑体" pitchFamily="49" charset="-122"/>
                <a:ea typeface="黑体" pitchFamily="49" charset="-122"/>
              </a:rPr>
              <a:t>年</a:t>
            </a:r>
            <a:r>
              <a:rPr lang="en-US" altLang="zh-CN" sz="2400" dirty="0">
                <a:latin typeface="黑体" pitchFamily="49" charset="-122"/>
                <a:ea typeface="黑体" pitchFamily="49" charset="-122"/>
              </a:rPr>
              <a:t>8</a:t>
            </a:r>
            <a:r>
              <a:rPr lang="zh-CN" altLang="en-US" sz="2400" dirty="0">
                <a:latin typeface="黑体" pitchFamily="49" charset="-122"/>
                <a:ea typeface="黑体" pitchFamily="49" charset="-122"/>
              </a:rPr>
              <a:t>月，中国工农红军改编为国民革命军第八路军，出任八路军总指挥的是（ </a:t>
            </a:r>
            <a:r>
              <a:rPr lang="zh-CN" altLang="en-US" sz="2400" dirty="0" smtClean="0">
                <a:latin typeface="黑体" pitchFamily="49" charset="-122"/>
                <a:ea typeface="黑体" pitchFamily="49" charset="-122"/>
              </a:rPr>
              <a:t> </a:t>
            </a:r>
            <a:r>
              <a:rPr lang="en-US" altLang="zh-CN" sz="2400" dirty="0" smtClean="0">
                <a:solidFill>
                  <a:srgbClr val="C00000"/>
                </a:solidFill>
                <a:latin typeface="黑体" pitchFamily="49" charset="-122"/>
                <a:ea typeface="黑体" pitchFamily="49" charset="-122"/>
              </a:rPr>
              <a:t>D</a:t>
            </a:r>
            <a:r>
              <a:rPr lang="zh-CN" altLang="en-US" sz="2400" dirty="0" smtClean="0">
                <a:latin typeface="黑体" pitchFamily="49" charset="-122"/>
                <a:ea typeface="黑体" pitchFamily="49" charset="-122"/>
              </a:rPr>
              <a:t>  ）</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a:p>
            <a:r>
              <a:rPr lang="en-US" altLang="zh-CN" sz="2400" dirty="0" smtClean="0">
                <a:latin typeface="黑体" pitchFamily="49" charset="-122"/>
                <a:ea typeface="黑体" pitchFamily="49" charset="-122"/>
              </a:rPr>
              <a:t>A</a:t>
            </a:r>
            <a:r>
              <a:rPr lang="en-US" altLang="zh-CN" sz="2400" dirty="0">
                <a:latin typeface="黑体" pitchFamily="49" charset="-122"/>
                <a:ea typeface="黑体" pitchFamily="49" charset="-122"/>
              </a:rPr>
              <a:t>.</a:t>
            </a:r>
            <a:r>
              <a:rPr lang="zh-CN" altLang="en-US" sz="2400" dirty="0" smtClean="0">
                <a:latin typeface="黑体" pitchFamily="49" charset="-122"/>
                <a:ea typeface="黑体" pitchFamily="49" charset="-122"/>
              </a:rPr>
              <a:t>叶挺</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B.</a:t>
            </a:r>
            <a:r>
              <a:rPr lang="zh-CN" altLang="en-US" sz="2400" dirty="0" smtClean="0">
                <a:latin typeface="黑体" pitchFamily="49" charset="-122"/>
                <a:ea typeface="黑体" pitchFamily="49" charset="-122"/>
              </a:rPr>
              <a:t>项英</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C.</a:t>
            </a:r>
            <a:r>
              <a:rPr lang="zh-CN" altLang="en-US" sz="2400" dirty="0" smtClean="0">
                <a:latin typeface="黑体" pitchFamily="49" charset="-122"/>
                <a:ea typeface="黑体" pitchFamily="49" charset="-122"/>
              </a:rPr>
              <a:t>彭德怀</a:t>
            </a:r>
            <a:endParaRPr lang="zh-CN" altLang="en-US" sz="2400" dirty="0">
              <a:latin typeface="黑体" pitchFamily="49" charset="-122"/>
              <a:ea typeface="黑体" pitchFamily="49" charset="-122"/>
            </a:endParaRPr>
          </a:p>
          <a:p>
            <a:endParaRPr lang="zh-CN" altLang="en-US" sz="2400" dirty="0" smtClean="0">
              <a:latin typeface="黑体" pitchFamily="49" charset="-122"/>
              <a:ea typeface="黑体" pitchFamily="49" charset="-122"/>
            </a:endParaRPr>
          </a:p>
          <a:p>
            <a:r>
              <a:rPr lang="en-US" altLang="zh-CN" sz="2400" dirty="0" smtClean="0">
                <a:latin typeface="黑体" pitchFamily="49" charset="-122"/>
                <a:ea typeface="黑体" pitchFamily="49" charset="-122"/>
              </a:rPr>
              <a:t>D.</a:t>
            </a:r>
            <a:r>
              <a:rPr lang="zh-CN" altLang="en-US" sz="2400" dirty="0" smtClean="0">
                <a:latin typeface="黑体" pitchFamily="49" charset="-122"/>
                <a:ea typeface="黑体" pitchFamily="49" charset="-122"/>
              </a:rPr>
              <a:t>朱德</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762312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共产党在</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2" name="左大括号 11"/>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4" name="圆角矩形 13"/>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15" name="圆角矩形 14"/>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国民党的消极抗战</a:t>
            </a:r>
          </a:p>
        </p:txBody>
      </p:sp>
      <p:sp>
        <p:nvSpPr>
          <p:cNvPr id="18" name="圆角矩形 17"/>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后方国统区的民主</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运动</a:t>
            </a:r>
          </a:p>
        </p:txBody>
      </p:sp>
    </p:spTree>
    <p:extLst>
      <p:ext uri="{BB962C8B-B14F-4D97-AF65-F5344CB8AC3E}">
        <p14:creationId xmlns:p14="http://schemas.microsoft.com/office/powerpoint/2010/main" val="5331902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共产党在</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2" name="左大括号 11"/>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4" name="圆角矩形 13"/>
          <p:cNvSpPr/>
          <p:nvPr/>
        </p:nvSpPr>
        <p:spPr>
          <a:xfrm>
            <a:off x="9618702" y="2883839"/>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国民党军队在正面战场的主要战役</a:t>
            </a:r>
          </a:p>
        </p:txBody>
      </p:sp>
      <p:sp>
        <p:nvSpPr>
          <p:cNvPr id="15" name="圆角矩形 14"/>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国民党的消极抗战</a:t>
            </a:r>
          </a:p>
        </p:txBody>
      </p:sp>
      <p:sp>
        <p:nvSpPr>
          <p:cNvPr id="18" name="圆角矩形 17"/>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后方国统区的民主</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运动</a:t>
            </a:r>
          </a:p>
        </p:txBody>
      </p:sp>
    </p:spTree>
    <p:extLst>
      <p:ext uri="{BB962C8B-B14F-4D97-AF65-F5344CB8AC3E}">
        <p14:creationId xmlns:p14="http://schemas.microsoft.com/office/powerpoint/2010/main" val="4231480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504657"/>
            <a:ext cx="10192076" cy="544050"/>
          </a:xfrm>
        </p:spPr>
        <p:txBody>
          <a:bodyPr/>
          <a:lstStyle/>
          <a:p>
            <a:r>
              <a:rPr lang="zh-CN" altLang="en-US" sz="2000" dirty="0">
                <a:solidFill>
                  <a:schemeClr val="tx1"/>
                </a:solidFill>
              </a:rPr>
              <a:t>第三节 国民党的正面战场与大后方的抗日民主运动</a:t>
            </a:r>
          </a:p>
        </p:txBody>
      </p:sp>
      <p:sp>
        <p:nvSpPr>
          <p:cNvPr id="3" name="内容占位符 2"/>
          <p:cNvSpPr>
            <a:spLocks noGrp="1"/>
          </p:cNvSpPr>
          <p:nvPr>
            <p:ph idx="1"/>
          </p:nvPr>
        </p:nvSpPr>
        <p:spPr>
          <a:xfrm>
            <a:off x="838200" y="1266534"/>
            <a:ext cx="10515600" cy="5000042"/>
          </a:xfrm>
        </p:spPr>
        <p:txBody>
          <a:bodyPr>
            <a:normAutofit/>
          </a:bodyPr>
          <a:lstStyle/>
          <a:p>
            <a:pPr>
              <a:lnSpc>
                <a:spcPct val="200000"/>
              </a:lnSpc>
            </a:pPr>
            <a:r>
              <a:rPr lang="zh-CN" altLang="en-US" sz="2000" dirty="0">
                <a:latin typeface="黑体" panose="02010609060101010101" pitchFamily="49" charset="-122"/>
                <a:ea typeface="黑体" panose="02010609060101010101" pitchFamily="49" charset="-122"/>
              </a:rPr>
              <a:t>战略防御阶段的正面战场</a:t>
            </a:r>
            <a:endParaRPr lang="en-US" altLang="zh-CN" sz="2000" dirty="0">
              <a:latin typeface="黑体" panose="02010609060101010101" pitchFamily="49" charset="-122"/>
              <a:ea typeface="黑体" panose="02010609060101010101" pitchFamily="49" charset="-122"/>
            </a:endParaRPr>
          </a:p>
          <a:p>
            <a:pPr>
              <a:lnSpc>
                <a:spcPct val="200000"/>
              </a:lnSpc>
            </a:pPr>
            <a:endParaRPr lang="en-US" altLang="zh-CN" sz="2000" u="sng" dirty="0">
              <a:solidFill>
                <a:srgbClr val="0070C0"/>
              </a:solidFill>
              <a:latin typeface="黑体" panose="02010609060101010101" pitchFamily="49" charset="-122"/>
              <a:ea typeface="黑体" panose="02010609060101010101" pitchFamily="49" charset="-122"/>
            </a:endParaRPr>
          </a:p>
          <a:p>
            <a:pPr>
              <a:lnSpc>
                <a:spcPct val="200000"/>
              </a:lnSpc>
            </a:pPr>
            <a:r>
              <a:rPr lang="zh-CN" altLang="en-US" sz="2000" dirty="0">
                <a:latin typeface="黑体" panose="02010609060101010101" pitchFamily="49" charset="-122"/>
                <a:ea typeface="黑体" panose="02010609060101010101" pitchFamily="49" charset="-122"/>
              </a:rPr>
              <a:t>主要战役：</a:t>
            </a:r>
            <a:endParaRPr lang="en-US" altLang="zh-CN" sz="2000" dirty="0">
              <a:latin typeface="黑体" panose="02010609060101010101" pitchFamily="49" charset="-122"/>
              <a:ea typeface="黑体" panose="02010609060101010101" pitchFamily="49" charset="-122"/>
            </a:endParaRPr>
          </a:p>
          <a:p>
            <a:pPr>
              <a:lnSpc>
                <a:spcPct val="200000"/>
              </a:lnSpc>
            </a:pPr>
            <a:r>
              <a:rPr lang="zh-CN" altLang="en-US" sz="2000" dirty="0">
                <a:latin typeface="黑体" panose="02010609060101010101" pitchFamily="49" charset="-122"/>
                <a:ea typeface="黑体" panose="02010609060101010101" pitchFamily="49" charset="-122"/>
              </a:rPr>
              <a:t>台儿庄大捷：</a:t>
            </a:r>
            <a:r>
              <a:rPr lang="zh-CN" altLang="en-US" sz="2000" dirty="0">
                <a:solidFill>
                  <a:srgbClr val="C00000"/>
                </a:solidFill>
                <a:latin typeface="黑体" panose="02010609060101010101" pitchFamily="49" charset="-122"/>
                <a:ea typeface="黑体" panose="02010609060101010101" pitchFamily="49" charset="-122"/>
              </a:rPr>
              <a:t>李宗仁</a:t>
            </a:r>
            <a:endParaRPr lang="en-US" altLang="zh-CN" sz="2000" dirty="0">
              <a:latin typeface="黑体" panose="02010609060101010101" pitchFamily="49" charset="-122"/>
              <a:ea typeface="黑体" panose="02010609060101010101" pitchFamily="49"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北平南苑战斗：</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佟麟阁</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、赵登禹，阵亡</a:t>
            </a:r>
            <a:r>
              <a:rPr lang="en-US" altLang="zh-CN" sz="2000" dirty="0">
                <a:latin typeface="黑体" panose="02010609060101010101" pitchFamily="49" charset="-122"/>
                <a:ea typeface="黑体" panose="02010609060101010101" pitchFamily="49" charset="-122"/>
                <a:sym typeface="微软雅黑" panose="020B0503020204020204" pitchFamily="34" charset="-122"/>
              </a:rPr>
              <a:t>   </a:t>
            </a: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淞沪会战：谢晋元被上海市民誉为“八百壮士” </a:t>
            </a:r>
          </a:p>
          <a:p>
            <a:endParaRPr lang="en-US" altLang="zh-CN" sz="2000" dirty="0">
              <a:latin typeface="黑体" panose="02010609060101010101" pitchFamily="49" charset="-122"/>
              <a:ea typeface="黑体" panose="02010609060101010101" pitchFamily="49" charset="-122"/>
            </a:endParaRPr>
          </a:p>
          <a:p>
            <a:endParaRPr lang="en-US" altLang="zh-CN" dirty="0"/>
          </a:p>
          <a:p>
            <a:endParaRPr lang="zh-CN" altLang="en-US" dirty="0"/>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837" y="144377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 3"/>
          <p:cNvGrpSpPr/>
          <p:nvPr/>
        </p:nvGrpSpPr>
        <p:grpSpPr>
          <a:xfrm>
            <a:off x="7486650" y="1"/>
            <a:ext cx="4698378" cy="2114550"/>
            <a:chOff x="6423209" y="2718874"/>
            <a:chExt cx="5768791" cy="3036732"/>
          </a:xfrm>
        </p:grpSpPr>
        <p:sp>
          <p:nvSpPr>
            <p:cNvPr id="7" name="圆角矩形 6"/>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国民党正面战场的</a:t>
              </a:r>
              <a:endParaRPr lang="en-US" altLang="zh-CN" dirty="0">
                <a:solidFill>
                  <a:prstClr val="white"/>
                </a:solidFill>
                <a:latin typeface="黑体" panose="02010609060101010101" pitchFamily="49" charset="-122"/>
                <a:ea typeface="黑体" panose="02010609060101010101" pitchFamily="49" charset="-122"/>
              </a:endParaRPr>
            </a:p>
            <a:p>
              <a:pPr algn="ctr"/>
              <a:r>
                <a:rPr lang="zh-CN" altLang="en-US" dirty="0">
                  <a:solidFill>
                    <a:prstClr val="white"/>
                  </a:solidFill>
                  <a:latin typeface="黑体" panose="02010609060101010101" pitchFamily="49" charset="-122"/>
                  <a:ea typeface="黑体" panose="02010609060101010101" pitchFamily="49" charset="-122"/>
                </a:rPr>
                <a:t>主要战役</a:t>
              </a:r>
            </a:p>
          </p:txBody>
        </p:sp>
        <p:sp>
          <p:nvSpPr>
            <p:cNvPr id="8" name="左大括号 7"/>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618702" y="2883839"/>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国民党军队在正面战场的主要战役</a:t>
              </a: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国民党的消极抗战</a:t>
              </a:r>
            </a:p>
          </p:txBody>
        </p:sp>
        <p:sp>
          <p:nvSpPr>
            <p:cNvPr id="11" name="圆角矩形 10"/>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后方国统区的民主</a:t>
              </a:r>
              <a:endParaRPr lang="en-US" altLang="zh-CN" dirty="0">
                <a:solidFill>
                  <a:prstClr val="black"/>
                </a:solidFill>
                <a:latin typeface="黑体" panose="02010609060101010101" pitchFamily="49" charset="-122"/>
                <a:ea typeface="黑体" panose="02010609060101010101" pitchFamily="49" charset="-122"/>
              </a:endParaRPr>
            </a:p>
            <a:p>
              <a:pPr algn="ctr"/>
              <a:r>
                <a:rPr lang="zh-CN" altLang="en-US" dirty="0">
                  <a:solidFill>
                    <a:prstClr val="black"/>
                  </a:solidFill>
                  <a:latin typeface="黑体" panose="02010609060101010101" pitchFamily="49" charset="-122"/>
                  <a:ea typeface="黑体" panose="02010609060101010101" pitchFamily="49" charset="-122"/>
                </a:rPr>
                <a:t>运动</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6.3.1</a:t>
            </a:r>
            <a:r>
              <a:rPr kumimoji="1" lang="zh-CN" altLang="en-US" sz="1000" dirty="0">
                <a:solidFill>
                  <a:schemeClr val="bg1">
                    <a:lumMod val="95000"/>
                  </a:schemeClr>
                </a:solidFill>
              </a:rPr>
              <a:t>战略防御阶段的正面战场</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08" y="2074146"/>
            <a:ext cx="1599496" cy="2237058"/>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842" y="4137212"/>
            <a:ext cx="1979739" cy="2347191"/>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8114" y="3489569"/>
            <a:ext cx="2781300" cy="1892300"/>
          </a:xfrm>
          <a:prstGeom prst="rect">
            <a:avLst/>
          </a:prstGeom>
        </p:spPr>
      </p:pic>
    </p:spTree>
    <p:extLst>
      <p:ext uri="{BB962C8B-B14F-4D97-AF65-F5344CB8AC3E}">
        <p14:creationId xmlns:p14="http://schemas.microsoft.com/office/powerpoint/2010/main" val="3355284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504657"/>
            <a:ext cx="10192076" cy="544050"/>
          </a:xfrm>
        </p:spPr>
        <p:txBody>
          <a:bodyPr/>
          <a:lstStyle/>
          <a:p>
            <a:r>
              <a:rPr lang="zh-CN" altLang="en-US" sz="2000" dirty="0">
                <a:solidFill>
                  <a:schemeClr val="tx1"/>
                </a:solidFill>
              </a:rPr>
              <a:t>第三节 国民党的正面战场与大后方的抗日民主</a:t>
            </a:r>
            <a:r>
              <a:rPr lang="zh-CN" altLang="en-US" sz="2000" dirty="0" smtClean="0">
                <a:solidFill>
                  <a:schemeClr val="tx1"/>
                </a:solidFill>
              </a:rPr>
              <a:t>运动</a:t>
            </a:r>
            <a:endParaRPr lang="zh-CN" altLang="en-US" sz="2000" dirty="0">
              <a:solidFill>
                <a:schemeClr val="tx1"/>
              </a:solidFill>
            </a:endParaRPr>
          </a:p>
        </p:txBody>
      </p:sp>
      <p:sp>
        <p:nvSpPr>
          <p:cNvPr id="3" name="内容占位符 2"/>
          <p:cNvSpPr>
            <a:spLocks noGrp="1"/>
          </p:cNvSpPr>
          <p:nvPr>
            <p:ph idx="1"/>
          </p:nvPr>
        </p:nvSpPr>
        <p:spPr>
          <a:xfrm>
            <a:off x="838200" y="1266534"/>
            <a:ext cx="10515600" cy="5000042"/>
          </a:xfrm>
        </p:spPr>
        <p:txBody>
          <a:bodyPr>
            <a:normAutofit/>
          </a:bodyPr>
          <a:lstStyle/>
          <a:p>
            <a:pPr>
              <a:lnSpc>
                <a:spcPct val="200000"/>
              </a:lnSpc>
            </a:pPr>
            <a:r>
              <a:rPr lang="zh-CN" altLang="en-US" sz="2000" dirty="0" smtClean="0">
                <a:latin typeface="黑体" pitchFamily="49" charset="-122"/>
                <a:ea typeface="黑体" pitchFamily="49" charset="-122"/>
              </a:rPr>
              <a:t>战略防御阶段的正面战场</a:t>
            </a:r>
            <a:endParaRPr lang="en-US" altLang="zh-CN" sz="2000" dirty="0">
              <a:latin typeface="黑体" pitchFamily="49" charset="-122"/>
              <a:ea typeface="黑体" pitchFamily="49" charset="-122"/>
            </a:endParaRPr>
          </a:p>
          <a:p>
            <a:pPr>
              <a:lnSpc>
                <a:spcPct val="200000"/>
              </a:lnSpc>
            </a:pPr>
            <a:endParaRPr lang="en-US" altLang="zh-CN" sz="2000" u="sng" dirty="0">
              <a:solidFill>
                <a:srgbClr val="0070C0"/>
              </a:solidFill>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rPr>
              <a:t>主要战役：</a:t>
            </a:r>
            <a:endParaRPr lang="en-US" altLang="zh-CN" sz="2000" dirty="0" smtClean="0">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rPr>
              <a:t>台儿庄大捷：</a:t>
            </a:r>
            <a:r>
              <a:rPr lang="zh-CN" altLang="en-US" sz="2000" dirty="0" smtClean="0">
                <a:solidFill>
                  <a:srgbClr val="C00000"/>
                </a:solidFill>
                <a:latin typeface="黑体" pitchFamily="49" charset="-122"/>
                <a:ea typeface="黑体" pitchFamily="49" charset="-122"/>
              </a:rPr>
              <a:t>？？？</a:t>
            </a:r>
            <a:endParaRPr lang="en-US" altLang="zh-CN" sz="2000" dirty="0">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sym typeface="微软雅黑" pitchFamily="34" charset="-122"/>
              </a:rPr>
              <a:t>北平南苑战斗：</a:t>
            </a:r>
            <a:r>
              <a:rPr lang="zh-CN" altLang="en-US" sz="2000" dirty="0" smtClean="0">
                <a:solidFill>
                  <a:srgbClr val="C00000"/>
                </a:solidFill>
                <a:latin typeface="黑体" pitchFamily="49" charset="-122"/>
                <a:ea typeface="黑体" pitchFamily="49" charset="-122"/>
                <a:sym typeface="微软雅黑" pitchFamily="34" charset="-122"/>
              </a:rPr>
              <a:t>佟麟阁</a:t>
            </a:r>
            <a:r>
              <a:rPr lang="zh-CN" altLang="en-US" sz="2000" dirty="0" smtClean="0">
                <a:latin typeface="黑体" pitchFamily="49" charset="-122"/>
                <a:ea typeface="黑体" pitchFamily="49" charset="-122"/>
                <a:sym typeface="微软雅黑" pitchFamily="34" charset="-122"/>
              </a:rPr>
              <a:t>、</a:t>
            </a:r>
            <a:r>
              <a:rPr lang="zh-CN" altLang="en-US" sz="2000" dirty="0" smtClean="0">
                <a:solidFill>
                  <a:srgbClr val="C00000"/>
                </a:solidFill>
                <a:latin typeface="黑体" pitchFamily="49" charset="-122"/>
                <a:ea typeface="黑体" pitchFamily="49" charset="-122"/>
                <a:sym typeface="微软雅黑" pitchFamily="34" charset="-122"/>
              </a:rPr>
              <a:t>赵登禹</a:t>
            </a:r>
            <a:r>
              <a:rPr lang="zh-CN" altLang="en-US" sz="2000" dirty="0" smtClean="0">
                <a:latin typeface="黑体" pitchFamily="49" charset="-122"/>
                <a:ea typeface="黑体" pitchFamily="49" charset="-122"/>
                <a:sym typeface="微软雅黑" pitchFamily="34" charset="-122"/>
              </a:rPr>
              <a:t>，阵亡</a:t>
            </a:r>
            <a:r>
              <a:rPr lang="en-US" altLang="zh-CN" sz="2000" dirty="0" smtClean="0">
                <a:latin typeface="黑体" pitchFamily="49" charset="-122"/>
                <a:ea typeface="黑体" pitchFamily="49" charset="-122"/>
                <a:sym typeface="微软雅黑" pitchFamily="34" charset="-122"/>
              </a:rPr>
              <a:t>   </a:t>
            </a:r>
            <a:endParaRPr lang="en-US" altLang="zh-CN" sz="2000" dirty="0">
              <a:latin typeface="黑体" pitchFamily="49" charset="-122"/>
              <a:ea typeface="黑体" pitchFamily="49" charset="-122"/>
              <a:sym typeface="微软雅黑" pitchFamily="34" charset="-122"/>
            </a:endParaRPr>
          </a:p>
          <a:p>
            <a:pPr>
              <a:lnSpc>
                <a:spcPct val="200000"/>
              </a:lnSpc>
            </a:pPr>
            <a:r>
              <a:rPr lang="zh-CN" altLang="en-US" sz="2000" dirty="0" smtClean="0">
                <a:latin typeface="黑体" pitchFamily="49" charset="-122"/>
                <a:ea typeface="黑体" pitchFamily="49" charset="-122"/>
                <a:sym typeface="微软雅黑" pitchFamily="34" charset="-122"/>
              </a:rPr>
              <a:t>淞</a:t>
            </a:r>
            <a:r>
              <a:rPr lang="zh-CN" altLang="en-US" sz="2000" dirty="0">
                <a:latin typeface="黑体" pitchFamily="49" charset="-122"/>
                <a:ea typeface="黑体" pitchFamily="49" charset="-122"/>
                <a:sym typeface="微软雅黑" pitchFamily="34" charset="-122"/>
              </a:rPr>
              <a:t>沪</a:t>
            </a:r>
            <a:r>
              <a:rPr lang="zh-CN" altLang="en-US" sz="2000" dirty="0" smtClean="0">
                <a:latin typeface="黑体" pitchFamily="49" charset="-122"/>
                <a:ea typeface="黑体" pitchFamily="49" charset="-122"/>
                <a:sym typeface="微软雅黑" pitchFamily="34" charset="-122"/>
              </a:rPr>
              <a:t>会战：</a:t>
            </a:r>
            <a:r>
              <a:rPr lang="zh-CN" altLang="en-US" sz="2000" dirty="0" smtClean="0">
                <a:solidFill>
                  <a:srgbClr val="C00000"/>
                </a:solidFill>
                <a:latin typeface="黑体" pitchFamily="49" charset="-122"/>
                <a:ea typeface="黑体" pitchFamily="49" charset="-122"/>
                <a:sym typeface="微软雅黑" pitchFamily="34" charset="-122"/>
              </a:rPr>
              <a:t>？？？</a:t>
            </a:r>
            <a:r>
              <a:rPr lang="zh-CN" altLang="en-US" sz="2000" dirty="0" smtClean="0">
                <a:latin typeface="黑体" pitchFamily="49" charset="-122"/>
                <a:ea typeface="黑体" pitchFamily="49" charset="-122"/>
                <a:sym typeface="微软雅黑" pitchFamily="34" charset="-122"/>
              </a:rPr>
              <a:t>被</a:t>
            </a:r>
            <a:r>
              <a:rPr lang="zh-CN" altLang="en-US" sz="2000" dirty="0">
                <a:latin typeface="黑体" pitchFamily="49" charset="-122"/>
                <a:ea typeface="黑体" pitchFamily="49" charset="-122"/>
                <a:sym typeface="微软雅黑" pitchFamily="34" charset="-122"/>
              </a:rPr>
              <a:t>上海市民誉为“</a:t>
            </a:r>
            <a:r>
              <a:rPr lang="zh-CN" altLang="en-US" sz="2000" dirty="0">
                <a:solidFill>
                  <a:srgbClr val="C00000"/>
                </a:solidFill>
                <a:latin typeface="黑体" pitchFamily="49" charset="-122"/>
                <a:ea typeface="黑体" pitchFamily="49" charset="-122"/>
                <a:sym typeface="微软雅黑" pitchFamily="34" charset="-122"/>
              </a:rPr>
              <a:t>八百壮士</a:t>
            </a:r>
            <a:r>
              <a:rPr lang="zh-CN" altLang="en-US" sz="2000" dirty="0">
                <a:latin typeface="黑体" pitchFamily="49" charset="-122"/>
                <a:ea typeface="黑体" pitchFamily="49" charset="-122"/>
                <a:sym typeface="微软雅黑" pitchFamily="34" charset="-122"/>
              </a:rPr>
              <a:t>” </a:t>
            </a:r>
          </a:p>
          <a:p>
            <a:endParaRPr lang="en-US" altLang="zh-CN" sz="2000" dirty="0" smtClean="0">
              <a:latin typeface="黑体" pitchFamily="49" charset="-122"/>
              <a:ea typeface="黑体" pitchFamily="49" charset="-122"/>
            </a:endParaRPr>
          </a:p>
          <a:p>
            <a:endParaRPr lang="en-US" altLang="zh-CN" dirty="0" smtClean="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08" y="2074146"/>
            <a:ext cx="1599496" cy="2237058"/>
          </a:xfrm>
          <a:prstGeom prst="rect">
            <a:avLst/>
          </a:prstGeom>
          <a:ln>
            <a:noFill/>
          </a:ln>
          <a:effectLst>
            <a:outerShdw blurRad="292100" dist="139700" dir="2700000" algn="tl" rotWithShape="0">
              <a:srgbClr val="333333">
                <a:alpha val="65000"/>
              </a:srgbClr>
            </a:outerShdw>
          </a:effectLst>
        </p:spPr>
      </p:pic>
      <p:pic>
        <p:nvPicPr>
          <p:cNvPr id="6"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6837" y="144377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 3"/>
          <p:cNvGrpSpPr/>
          <p:nvPr/>
        </p:nvGrpSpPr>
        <p:grpSpPr>
          <a:xfrm>
            <a:off x="7486650" y="1"/>
            <a:ext cx="4698378" cy="2114550"/>
            <a:chOff x="6423209" y="2718874"/>
            <a:chExt cx="5768791" cy="3036732"/>
          </a:xfrm>
        </p:grpSpPr>
        <p:sp>
          <p:nvSpPr>
            <p:cNvPr id="7" name="圆角矩形 6"/>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国民党正面战场的</a:t>
              </a:r>
              <a:endParaRPr lang="en-US" altLang="zh-CN" dirty="0" smtClean="0">
                <a:solidFill>
                  <a:schemeClr val="bg1"/>
                </a:solidFill>
                <a:latin typeface="黑体" panose="02010609060101010101" pitchFamily="49" charset="-122"/>
                <a:ea typeface="黑体" panose="02010609060101010101" pitchFamily="49" charset="-122"/>
              </a:endParaRPr>
            </a:p>
            <a:p>
              <a:pPr algn="ctr"/>
              <a:r>
                <a:rPr lang="zh-CN" altLang="en-US" dirty="0" smtClean="0">
                  <a:solidFill>
                    <a:schemeClr val="bg1"/>
                  </a:solidFill>
                  <a:latin typeface="黑体" panose="02010609060101010101" pitchFamily="49" charset="-122"/>
                  <a:ea typeface="黑体" panose="02010609060101010101" pitchFamily="49" charset="-122"/>
                </a:rPr>
                <a:t>主要战役</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左大括号 7"/>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618702" y="2883839"/>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国民党的消极抗战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后方国统区的</a:t>
              </a:r>
              <a:r>
                <a:rPr lang="zh-CN" altLang="en-US" dirty="0" smtClean="0">
                  <a:solidFill>
                    <a:schemeClr val="tx1"/>
                  </a:solidFill>
                  <a:latin typeface="黑体" panose="02010609060101010101" pitchFamily="49" charset="-122"/>
                  <a:ea typeface="黑体" panose="02010609060101010101" pitchFamily="49" charset="-122"/>
                </a:rPr>
                <a:t>民主</a:t>
              </a:r>
              <a:endParaRPr lang="en-US" altLang="zh-CN" dirty="0" smtClean="0">
                <a:solidFill>
                  <a:schemeClr val="tx1"/>
                </a:solidFill>
                <a:latin typeface="黑体" panose="02010609060101010101" pitchFamily="49" charset="-122"/>
                <a:ea typeface="黑体" panose="02010609060101010101" pitchFamily="49" charset="-122"/>
              </a:endParaRPr>
            </a:p>
            <a:p>
              <a:pPr algn="ctr"/>
              <a:r>
                <a:rPr lang="zh-CN" altLang="en-US" dirty="0" smtClean="0">
                  <a:solidFill>
                    <a:schemeClr val="tx1"/>
                  </a:solidFill>
                  <a:latin typeface="黑体" panose="02010609060101010101" pitchFamily="49" charset="-122"/>
                  <a:ea typeface="黑体" panose="02010609060101010101" pitchFamily="49" charset="-122"/>
                </a:rPr>
                <a:t>运动</a:t>
              </a:r>
              <a:endParaRPr lang="zh-CN" altLang="en-US" dirty="0">
                <a:solidFill>
                  <a:schemeClr val="tx1"/>
                </a:solidFill>
                <a:latin typeface="黑体" panose="02010609060101010101" pitchFamily="49" charset="-122"/>
                <a:ea typeface="黑体" panose="02010609060101010101" pitchFamily="49" charset="-122"/>
              </a:endParaRP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842" y="4137212"/>
            <a:ext cx="1979739" cy="2347191"/>
          </a:xfrm>
          <a:prstGeom prst="rect">
            <a:avLst/>
          </a:prstGeom>
        </p:spPr>
      </p:pic>
      <p:sp>
        <p:nvSpPr>
          <p:cNvPr id="13" name="文本框 12"/>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6.3.1</a:t>
            </a:r>
            <a:r>
              <a:rPr lang="zh-CN" altLang="en-US" dirty="0">
                <a:solidFill>
                  <a:schemeClr val="bg1"/>
                </a:solidFill>
              </a:rPr>
              <a:t>战略防御阶段的正面战场</a:t>
            </a: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114" y="3489569"/>
            <a:ext cx="2781300" cy="1892300"/>
          </a:xfrm>
          <a:prstGeom prst="rect">
            <a:avLst/>
          </a:prstGeom>
        </p:spPr>
      </p:pic>
    </p:spTree>
    <p:extLst>
      <p:ext uri="{BB962C8B-B14F-4D97-AF65-F5344CB8AC3E}">
        <p14:creationId xmlns:p14="http://schemas.microsoft.com/office/powerpoint/2010/main" val="2004712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504657"/>
            <a:ext cx="10192076" cy="544050"/>
          </a:xfrm>
        </p:spPr>
        <p:txBody>
          <a:bodyPr/>
          <a:lstStyle/>
          <a:p>
            <a:r>
              <a:rPr lang="zh-CN" altLang="en-US" sz="2000" dirty="0">
                <a:solidFill>
                  <a:schemeClr val="tx1"/>
                </a:solidFill>
              </a:rPr>
              <a:t>第三节 国民党的正面战场与大后方的抗日民主</a:t>
            </a:r>
            <a:r>
              <a:rPr lang="zh-CN" altLang="en-US" sz="2000" dirty="0" smtClean="0">
                <a:solidFill>
                  <a:schemeClr val="tx1"/>
                </a:solidFill>
              </a:rPr>
              <a:t>运动</a:t>
            </a:r>
            <a:endParaRPr lang="zh-CN" altLang="en-US" sz="2000" dirty="0">
              <a:solidFill>
                <a:schemeClr val="tx1"/>
              </a:solidFill>
            </a:endParaRPr>
          </a:p>
        </p:txBody>
      </p:sp>
      <p:sp>
        <p:nvSpPr>
          <p:cNvPr id="3" name="内容占位符 2"/>
          <p:cNvSpPr>
            <a:spLocks noGrp="1"/>
          </p:cNvSpPr>
          <p:nvPr>
            <p:ph idx="1"/>
          </p:nvPr>
        </p:nvSpPr>
        <p:spPr>
          <a:xfrm>
            <a:off x="838200" y="1266534"/>
            <a:ext cx="10515600" cy="5000042"/>
          </a:xfrm>
        </p:spPr>
        <p:txBody>
          <a:bodyPr>
            <a:normAutofit/>
          </a:bodyPr>
          <a:lstStyle/>
          <a:p>
            <a:pPr>
              <a:lnSpc>
                <a:spcPct val="200000"/>
              </a:lnSpc>
            </a:pPr>
            <a:r>
              <a:rPr lang="zh-CN" altLang="en-US" sz="2000" dirty="0" smtClean="0">
                <a:latin typeface="黑体" pitchFamily="49" charset="-122"/>
                <a:ea typeface="黑体" pitchFamily="49" charset="-122"/>
              </a:rPr>
              <a:t>战略防御阶段的正面战场</a:t>
            </a:r>
            <a:endParaRPr lang="en-US" altLang="zh-CN" sz="2000" dirty="0">
              <a:latin typeface="黑体" pitchFamily="49" charset="-122"/>
              <a:ea typeface="黑体" pitchFamily="49" charset="-122"/>
            </a:endParaRPr>
          </a:p>
          <a:p>
            <a:pPr>
              <a:lnSpc>
                <a:spcPct val="200000"/>
              </a:lnSpc>
            </a:pPr>
            <a:endParaRPr lang="en-US" altLang="zh-CN" sz="2000" u="sng" dirty="0">
              <a:solidFill>
                <a:srgbClr val="0070C0"/>
              </a:solidFill>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rPr>
              <a:t>主要战役：</a:t>
            </a:r>
            <a:endParaRPr lang="en-US" altLang="zh-CN" sz="2000" dirty="0" smtClean="0">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rPr>
              <a:t>台儿庄大捷：</a:t>
            </a:r>
            <a:r>
              <a:rPr lang="zh-CN" altLang="en-US" sz="2000" u="sng" dirty="0" smtClean="0">
                <a:solidFill>
                  <a:srgbClr val="C00000"/>
                </a:solidFill>
                <a:latin typeface="黑体" pitchFamily="49" charset="-122"/>
                <a:ea typeface="黑体" pitchFamily="49" charset="-122"/>
              </a:rPr>
              <a:t>李宗仁</a:t>
            </a:r>
            <a:endParaRPr lang="en-US" altLang="zh-CN" sz="2000" u="sng" dirty="0">
              <a:latin typeface="黑体" pitchFamily="49" charset="-122"/>
              <a:ea typeface="黑体" pitchFamily="49" charset="-122"/>
            </a:endParaRPr>
          </a:p>
          <a:p>
            <a:pPr>
              <a:lnSpc>
                <a:spcPct val="200000"/>
              </a:lnSpc>
            </a:pPr>
            <a:r>
              <a:rPr lang="zh-CN" altLang="en-US" sz="2000" dirty="0" smtClean="0">
                <a:latin typeface="黑体" pitchFamily="49" charset="-122"/>
                <a:ea typeface="黑体" pitchFamily="49" charset="-122"/>
                <a:sym typeface="微软雅黑" pitchFamily="34" charset="-122"/>
              </a:rPr>
              <a:t>北平南苑战斗：</a:t>
            </a:r>
            <a:r>
              <a:rPr lang="zh-CN" altLang="en-US" sz="2000" dirty="0" smtClean="0">
                <a:solidFill>
                  <a:srgbClr val="C00000"/>
                </a:solidFill>
                <a:latin typeface="黑体" pitchFamily="49" charset="-122"/>
                <a:ea typeface="黑体" pitchFamily="49" charset="-122"/>
                <a:sym typeface="微软雅黑" pitchFamily="34" charset="-122"/>
              </a:rPr>
              <a:t>佟麟阁</a:t>
            </a:r>
            <a:r>
              <a:rPr lang="zh-CN" altLang="en-US" sz="2000" dirty="0" smtClean="0">
                <a:latin typeface="黑体" pitchFamily="49" charset="-122"/>
                <a:ea typeface="黑体" pitchFamily="49" charset="-122"/>
                <a:sym typeface="微软雅黑" pitchFamily="34" charset="-122"/>
              </a:rPr>
              <a:t>、</a:t>
            </a:r>
            <a:r>
              <a:rPr lang="zh-CN" altLang="en-US" sz="2000" dirty="0" smtClean="0">
                <a:solidFill>
                  <a:srgbClr val="C00000"/>
                </a:solidFill>
                <a:latin typeface="黑体" pitchFamily="49" charset="-122"/>
                <a:ea typeface="黑体" pitchFamily="49" charset="-122"/>
                <a:sym typeface="微软雅黑" pitchFamily="34" charset="-122"/>
              </a:rPr>
              <a:t>赵登禹</a:t>
            </a:r>
            <a:r>
              <a:rPr lang="zh-CN" altLang="en-US" sz="2000" dirty="0" smtClean="0">
                <a:latin typeface="黑体" pitchFamily="49" charset="-122"/>
                <a:ea typeface="黑体" pitchFamily="49" charset="-122"/>
                <a:sym typeface="微软雅黑" pitchFamily="34" charset="-122"/>
              </a:rPr>
              <a:t>，阵亡</a:t>
            </a:r>
            <a:r>
              <a:rPr lang="en-US" altLang="zh-CN" sz="2000" dirty="0" smtClean="0">
                <a:latin typeface="黑体" pitchFamily="49" charset="-122"/>
                <a:ea typeface="黑体" pitchFamily="49" charset="-122"/>
                <a:sym typeface="微软雅黑" pitchFamily="34" charset="-122"/>
              </a:rPr>
              <a:t>   </a:t>
            </a:r>
            <a:endParaRPr lang="en-US" altLang="zh-CN" sz="2000" dirty="0">
              <a:latin typeface="黑体" pitchFamily="49" charset="-122"/>
              <a:ea typeface="黑体" pitchFamily="49" charset="-122"/>
              <a:sym typeface="微软雅黑" pitchFamily="34" charset="-122"/>
            </a:endParaRPr>
          </a:p>
          <a:p>
            <a:pPr>
              <a:lnSpc>
                <a:spcPct val="200000"/>
              </a:lnSpc>
            </a:pPr>
            <a:r>
              <a:rPr lang="zh-CN" altLang="en-US" sz="2000" dirty="0" smtClean="0">
                <a:latin typeface="黑体" pitchFamily="49" charset="-122"/>
                <a:ea typeface="黑体" pitchFamily="49" charset="-122"/>
                <a:sym typeface="微软雅黑" pitchFamily="34" charset="-122"/>
              </a:rPr>
              <a:t>淞</a:t>
            </a:r>
            <a:r>
              <a:rPr lang="zh-CN" altLang="en-US" sz="2000" dirty="0">
                <a:latin typeface="黑体" pitchFamily="49" charset="-122"/>
                <a:ea typeface="黑体" pitchFamily="49" charset="-122"/>
                <a:sym typeface="微软雅黑" pitchFamily="34" charset="-122"/>
              </a:rPr>
              <a:t>沪</a:t>
            </a:r>
            <a:r>
              <a:rPr lang="zh-CN" altLang="en-US" sz="2000" dirty="0" smtClean="0">
                <a:latin typeface="黑体" pitchFamily="49" charset="-122"/>
                <a:ea typeface="黑体" pitchFamily="49" charset="-122"/>
                <a:sym typeface="微软雅黑" pitchFamily="34" charset="-122"/>
              </a:rPr>
              <a:t>会战：</a:t>
            </a:r>
            <a:r>
              <a:rPr lang="zh-CN" altLang="en-US" sz="2000" u="sng" dirty="0" smtClean="0">
                <a:solidFill>
                  <a:srgbClr val="C00000"/>
                </a:solidFill>
                <a:latin typeface="黑体" pitchFamily="49" charset="-122"/>
                <a:ea typeface="黑体" pitchFamily="49" charset="-122"/>
                <a:sym typeface="微软雅黑" pitchFamily="34" charset="-122"/>
              </a:rPr>
              <a:t>谢</a:t>
            </a:r>
            <a:r>
              <a:rPr lang="zh-CN" altLang="en-US" sz="2000" u="sng" dirty="0">
                <a:solidFill>
                  <a:srgbClr val="C00000"/>
                </a:solidFill>
                <a:latin typeface="黑体" pitchFamily="49" charset="-122"/>
                <a:ea typeface="黑体" pitchFamily="49" charset="-122"/>
                <a:sym typeface="微软雅黑" pitchFamily="34" charset="-122"/>
              </a:rPr>
              <a:t>晋元</a:t>
            </a:r>
            <a:r>
              <a:rPr lang="zh-CN" altLang="en-US" sz="2000" dirty="0">
                <a:latin typeface="黑体" pitchFamily="49" charset="-122"/>
                <a:ea typeface="黑体" pitchFamily="49" charset="-122"/>
                <a:sym typeface="微软雅黑" pitchFamily="34" charset="-122"/>
              </a:rPr>
              <a:t>被上海市民誉为“</a:t>
            </a:r>
            <a:r>
              <a:rPr lang="zh-CN" altLang="en-US" sz="2000" dirty="0">
                <a:solidFill>
                  <a:srgbClr val="C00000"/>
                </a:solidFill>
                <a:latin typeface="黑体" pitchFamily="49" charset="-122"/>
                <a:ea typeface="黑体" pitchFamily="49" charset="-122"/>
                <a:sym typeface="微软雅黑" pitchFamily="34" charset="-122"/>
              </a:rPr>
              <a:t>八百壮士</a:t>
            </a:r>
            <a:r>
              <a:rPr lang="zh-CN" altLang="en-US" sz="2000" dirty="0">
                <a:latin typeface="黑体" pitchFamily="49" charset="-122"/>
                <a:ea typeface="黑体" pitchFamily="49" charset="-122"/>
                <a:sym typeface="微软雅黑" pitchFamily="34" charset="-122"/>
              </a:rPr>
              <a:t>” </a:t>
            </a:r>
          </a:p>
          <a:p>
            <a:endParaRPr lang="en-US" altLang="zh-CN" sz="2000" dirty="0" smtClean="0">
              <a:latin typeface="黑体" pitchFamily="49" charset="-122"/>
              <a:ea typeface="黑体" pitchFamily="49" charset="-122"/>
            </a:endParaRPr>
          </a:p>
          <a:p>
            <a:endParaRPr lang="en-US" altLang="zh-CN" dirty="0" smtClean="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08" y="2074146"/>
            <a:ext cx="1599496" cy="2237058"/>
          </a:xfrm>
          <a:prstGeom prst="rect">
            <a:avLst/>
          </a:prstGeom>
          <a:ln>
            <a:noFill/>
          </a:ln>
          <a:effectLst>
            <a:outerShdw blurRad="292100" dist="139700" dir="2700000" algn="tl" rotWithShape="0">
              <a:srgbClr val="333333">
                <a:alpha val="65000"/>
              </a:srgbClr>
            </a:outerShdw>
          </a:effectLst>
        </p:spPr>
      </p:pic>
      <p:pic>
        <p:nvPicPr>
          <p:cNvPr id="6"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6837" y="144377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 3"/>
          <p:cNvGrpSpPr/>
          <p:nvPr/>
        </p:nvGrpSpPr>
        <p:grpSpPr>
          <a:xfrm>
            <a:off x="7486650" y="1"/>
            <a:ext cx="4698378" cy="2114550"/>
            <a:chOff x="6423209" y="2718874"/>
            <a:chExt cx="5768791" cy="3036732"/>
          </a:xfrm>
        </p:grpSpPr>
        <p:sp>
          <p:nvSpPr>
            <p:cNvPr id="7" name="圆角矩形 6"/>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国民党正面战场的</a:t>
              </a:r>
              <a:endParaRPr lang="en-US" altLang="zh-CN" dirty="0" smtClean="0">
                <a:solidFill>
                  <a:schemeClr val="bg1"/>
                </a:solidFill>
                <a:latin typeface="黑体" panose="02010609060101010101" pitchFamily="49" charset="-122"/>
                <a:ea typeface="黑体" panose="02010609060101010101" pitchFamily="49" charset="-122"/>
              </a:endParaRPr>
            </a:p>
            <a:p>
              <a:pPr algn="ctr"/>
              <a:r>
                <a:rPr lang="zh-CN" altLang="en-US" dirty="0" smtClean="0">
                  <a:solidFill>
                    <a:schemeClr val="bg1"/>
                  </a:solidFill>
                  <a:latin typeface="黑体" panose="02010609060101010101" pitchFamily="49" charset="-122"/>
                  <a:ea typeface="黑体" panose="02010609060101010101" pitchFamily="49" charset="-122"/>
                </a:rPr>
                <a:t>主要战役</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左大括号 7"/>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618702" y="2883839"/>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国民党的消极抗战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后方国统区的</a:t>
              </a:r>
              <a:r>
                <a:rPr lang="zh-CN" altLang="en-US" dirty="0" smtClean="0">
                  <a:solidFill>
                    <a:schemeClr val="tx1"/>
                  </a:solidFill>
                  <a:latin typeface="黑体" panose="02010609060101010101" pitchFamily="49" charset="-122"/>
                  <a:ea typeface="黑体" panose="02010609060101010101" pitchFamily="49" charset="-122"/>
                </a:rPr>
                <a:t>民主</a:t>
              </a:r>
              <a:endParaRPr lang="en-US" altLang="zh-CN" dirty="0" smtClean="0">
                <a:solidFill>
                  <a:schemeClr val="tx1"/>
                </a:solidFill>
                <a:latin typeface="黑体" panose="02010609060101010101" pitchFamily="49" charset="-122"/>
                <a:ea typeface="黑体" panose="02010609060101010101" pitchFamily="49" charset="-122"/>
              </a:endParaRPr>
            </a:p>
            <a:p>
              <a:pPr algn="ctr"/>
              <a:r>
                <a:rPr lang="zh-CN" altLang="en-US" dirty="0" smtClean="0">
                  <a:solidFill>
                    <a:schemeClr val="tx1"/>
                  </a:solidFill>
                  <a:latin typeface="黑体" panose="02010609060101010101" pitchFamily="49" charset="-122"/>
                  <a:ea typeface="黑体" panose="02010609060101010101" pitchFamily="49" charset="-122"/>
                </a:rPr>
                <a:t>运动</a:t>
              </a:r>
              <a:endParaRPr lang="zh-CN" altLang="en-US" dirty="0">
                <a:solidFill>
                  <a:schemeClr val="tx1"/>
                </a:solidFill>
                <a:latin typeface="黑体" panose="02010609060101010101" pitchFamily="49" charset="-122"/>
                <a:ea typeface="黑体" panose="02010609060101010101" pitchFamily="49" charset="-122"/>
              </a:endParaRP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842" y="4137212"/>
            <a:ext cx="1979739" cy="2347191"/>
          </a:xfrm>
          <a:prstGeom prst="rect">
            <a:avLst/>
          </a:prstGeom>
        </p:spPr>
      </p:pic>
      <p:sp>
        <p:nvSpPr>
          <p:cNvPr id="13" name="文本框 12"/>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6.3.1</a:t>
            </a:r>
            <a:r>
              <a:rPr lang="zh-CN" altLang="en-US" dirty="0">
                <a:solidFill>
                  <a:schemeClr val="bg1"/>
                </a:solidFill>
              </a:rPr>
              <a:t>战略防御阶段的正面战场</a:t>
            </a: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114" y="3489569"/>
            <a:ext cx="2781300" cy="1892300"/>
          </a:xfrm>
          <a:prstGeom prst="rect">
            <a:avLst/>
          </a:prstGeom>
        </p:spPr>
      </p:pic>
    </p:spTree>
    <p:extLst>
      <p:ext uri="{BB962C8B-B14F-4D97-AF65-F5344CB8AC3E}">
        <p14:creationId xmlns:p14="http://schemas.microsoft.com/office/powerpoint/2010/main" val="1964295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第一节：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第二节：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a:t>
            </a:r>
            <a:endParaRPr lang="en-US" altLang="zh-CN"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第三节：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9060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共产党在</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2" name="左大括号 11"/>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4" name="圆角矩形 13"/>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15" name="圆角矩形 14"/>
          <p:cNvSpPr/>
          <p:nvPr/>
        </p:nvSpPr>
        <p:spPr>
          <a:xfrm>
            <a:off x="9618702" y="384493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国民党的消极抗战</a:t>
            </a:r>
          </a:p>
        </p:txBody>
      </p:sp>
      <p:sp>
        <p:nvSpPr>
          <p:cNvPr id="18" name="圆角矩形 17"/>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大后方国统区的民主运动及文化运动</a:t>
            </a:r>
          </a:p>
        </p:txBody>
      </p:sp>
    </p:spTree>
    <p:extLst>
      <p:ext uri="{BB962C8B-B14F-4D97-AF65-F5344CB8AC3E}">
        <p14:creationId xmlns:p14="http://schemas.microsoft.com/office/powerpoint/2010/main" val="37797686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761" y="494334"/>
            <a:ext cx="10192076" cy="544050"/>
          </a:xfrm>
        </p:spPr>
        <p:txBody>
          <a:bodyPr vert="horz" lIns="91440" tIns="45720" rIns="91440" bIns="45720" rtlCol="0" anchor="ctr">
            <a:noAutofit/>
          </a:bodyPr>
          <a:lstStyle/>
          <a:p>
            <a:r>
              <a:rPr lang="zh-CN" altLang="en-US" sz="2400" dirty="0">
                <a:solidFill>
                  <a:schemeClr val="tx1"/>
                </a:solidFill>
              </a:rPr>
              <a:t>第三节 国民党的正面战场与大后方的抗日民主运动</a:t>
            </a:r>
          </a:p>
        </p:txBody>
      </p:sp>
      <p:sp>
        <p:nvSpPr>
          <p:cNvPr id="3" name="内容占位符 2"/>
          <p:cNvSpPr>
            <a:spLocks noGrp="1"/>
          </p:cNvSpPr>
          <p:nvPr>
            <p:ph idx="1"/>
          </p:nvPr>
        </p:nvSpPr>
        <p:spPr>
          <a:xfrm>
            <a:off x="605444" y="1116904"/>
            <a:ext cx="11215255" cy="5591466"/>
          </a:xfrm>
        </p:spPr>
        <p:txBody>
          <a:bodyPr>
            <a:normAutofit/>
          </a:bodyPr>
          <a:lstStyle/>
          <a:p>
            <a:pPr>
              <a:lnSpc>
                <a:spcPct val="250000"/>
              </a:lnSpc>
            </a:pPr>
            <a:r>
              <a:rPr lang="zh-CN" altLang="en-US" sz="2000" dirty="0">
                <a:latin typeface="黑体" panose="02010609060101010101" pitchFamily="49" charset="-122"/>
                <a:ea typeface="黑体" panose="02010609060101010101" pitchFamily="49" charset="-122"/>
              </a:rPr>
              <a:t>国民党的消极抗战</a:t>
            </a:r>
            <a:endParaRPr lang="en-US" altLang="zh-CN" sz="2000" u="sng" dirty="0">
              <a:solidFill>
                <a:srgbClr val="0070C0"/>
              </a:solidFill>
              <a:latin typeface="黑体" panose="02010609060101010101" pitchFamily="49" charset="-122"/>
              <a:ea typeface="黑体" panose="02010609060101010101" pitchFamily="49" charset="-122"/>
            </a:endParaRPr>
          </a:p>
          <a:p>
            <a:pPr>
              <a:lnSpc>
                <a:spcPct val="250000"/>
              </a:lnSpc>
            </a:pPr>
            <a:r>
              <a:rPr lang="zh-CN" altLang="en-US" sz="2000" dirty="0">
                <a:latin typeface="黑体" panose="02010609060101010101" pitchFamily="49" charset="-122"/>
                <a:ea typeface="黑体" panose="02010609060101010101" pitchFamily="49" charset="-122"/>
              </a:rPr>
              <a:t>日本主要策略：</a:t>
            </a:r>
            <a:r>
              <a:rPr lang="zh-CN" altLang="en-US" sz="2000" dirty="0">
                <a:solidFill>
                  <a:srgbClr val="C00000"/>
                </a:solidFill>
                <a:latin typeface="黑体" panose="02010609060101010101" pitchFamily="49" charset="-122"/>
                <a:ea typeface="黑体" panose="02010609060101010101" pitchFamily="49" charset="-122"/>
              </a:rPr>
              <a:t>政治诱降为主，军事为辅</a:t>
            </a: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r>
              <a:rPr lang="zh-CN" altLang="en-US" sz="2000" dirty="0">
                <a:latin typeface="黑体" panose="02010609060101010101" pitchFamily="49" charset="-122"/>
                <a:ea typeface="黑体" panose="02010609060101010101" pitchFamily="49" charset="-122"/>
              </a:rPr>
              <a:t>国民党主要策略：</a:t>
            </a:r>
            <a:r>
              <a:rPr lang="zh-CN" altLang="en-US" sz="2000" dirty="0">
                <a:solidFill>
                  <a:srgbClr val="C00000"/>
                </a:solidFill>
                <a:latin typeface="黑体" panose="02010609060101010101" pitchFamily="49" charset="-122"/>
                <a:ea typeface="黑体" panose="02010609060101010101" pitchFamily="49" charset="-122"/>
              </a:rPr>
              <a:t>“防共、限共、溶共、反共”</a:t>
            </a:r>
            <a:r>
              <a:rPr lang="zh-CN" altLang="en-US" sz="2000" dirty="0">
                <a:latin typeface="黑体" panose="02010609060101010101" pitchFamily="49" charset="-122"/>
                <a:ea typeface="黑体" panose="02010609060101010101" pitchFamily="49" charset="-122"/>
              </a:rPr>
              <a:t>，由</a:t>
            </a:r>
            <a:r>
              <a:rPr lang="zh-CN" altLang="en-US" sz="2000" dirty="0">
                <a:solidFill>
                  <a:srgbClr val="C00000"/>
                </a:solidFill>
                <a:latin typeface="黑体" panose="02010609060101010101" pitchFamily="49" charset="-122"/>
                <a:ea typeface="黑体" panose="02010609060101010101" pitchFamily="49" charset="-122"/>
              </a:rPr>
              <a:t>片面抗战</a:t>
            </a:r>
            <a:r>
              <a:rPr lang="zh-CN" altLang="en-US" sz="2000" dirty="0">
                <a:latin typeface="黑体" panose="02010609060101010101" pitchFamily="49" charset="-122"/>
                <a:ea typeface="黑体" panose="02010609060101010101" pitchFamily="49" charset="-122"/>
              </a:rPr>
              <a:t>到</a:t>
            </a:r>
            <a:r>
              <a:rPr lang="zh-CN" altLang="en-US" sz="2000" dirty="0">
                <a:solidFill>
                  <a:srgbClr val="C00000"/>
                </a:solidFill>
                <a:latin typeface="黑体" panose="02010609060101010101" pitchFamily="49" charset="-122"/>
                <a:ea typeface="黑体" panose="02010609060101010101" pitchFamily="49" charset="-122"/>
              </a:rPr>
              <a:t>消极抗战</a:t>
            </a:r>
            <a:r>
              <a:rPr lang="zh-CN" altLang="en-US" sz="2000" dirty="0">
                <a:latin typeface="黑体" panose="02010609060101010101" pitchFamily="49" charset="-122"/>
                <a:ea typeface="黑体" panose="02010609060101010101" pitchFamily="49" charset="-122"/>
              </a:rPr>
              <a:t>。</a:t>
            </a:r>
          </a:p>
          <a:p>
            <a:pPr>
              <a:lnSpc>
                <a:spcPct val="250000"/>
              </a:lnSpc>
            </a:pPr>
            <a:r>
              <a:rPr lang="en-US" altLang="zh-CN" sz="2000" dirty="0">
                <a:solidFill>
                  <a:srgbClr val="C00000"/>
                </a:solidFill>
                <a:latin typeface="黑体" panose="02010609060101010101" pitchFamily="49" charset="-122"/>
                <a:ea typeface="黑体" panose="02010609060101010101" pitchFamily="49" charset="-122"/>
              </a:rPr>
              <a:t>1941</a:t>
            </a:r>
            <a:r>
              <a:rPr lang="zh-CN" altLang="en-US" sz="2000" dirty="0">
                <a:solidFill>
                  <a:srgbClr val="C00000"/>
                </a:solidFill>
                <a:latin typeface="黑体" panose="02010609060101010101" pitchFamily="49" charset="-122"/>
                <a:ea typeface="黑体" panose="02010609060101010101" pitchFamily="49" charset="-122"/>
              </a:rPr>
              <a:t>年</a:t>
            </a:r>
            <a:r>
              <a:rPr lang="en-US" altLang="zh-CN" sz="2000" dirty="0">
                <a:solidFill>
                  <a:srgbClr val="C00000"/>
                </a:solidFill>
                <a:latin typeface="黑体" panose="02010609060101010101" pitchFamily="49" charset="-122"/>
                <a:ea typeface="黑体" panose="02010609060101010101" pitchFamily="49" charset="-122"/>
              </a:rPr>
              <a:t>12</a:t>
            </a:r>
            <a:r>
              <a:rPr lang="zh-CN" altLang="en-US" sz="2000" dirty="0" smtClean="0">
                <a:solidFill>
                  <a:srgbClr val="C00000"/>
                </a:solidFill>
                <a:latin typeface="黑体" panose="02010609060101010101" pitchFamily="49" charset="-122"/>
                <a:ea typeface="黑体" panose="02010609060101010101" pitchFamily="49" charset="-122"/>
              </a:rPr>
              <a:t>月</a:t>
            </a:r>
            <a:r>
              <a:rPr lang="en-US" altLang="zh-CN" sz="2000" dirty="0">
                <a:solidFill>
                  <a:srgbClr val="C00000"/>
                </a:solidFill>
                <a:latin typeface="黑体" panose="02010609060101010101" pitchFamily="49" charset="-122"/>
                <a:ea typeface="黑体" panose="02010609060101010101" pitchFamily="49" charset="-122"/>
              </a:rPr>
              <a:t>8</a:t>
            </a:r>
            <a:r>
              <a:rPr lang="zh-CN" altLang="en-US" sz="2000" dirty="0" smtClean="0">
                <a:solidFill>
                  <a:srgbClr val="C00000"/>
                </a:solidFill>
                <a:latin typeface="黑体" panose="02010609060101010101" pitchFamily="49" charset="-122"/>
                <a:ea typeface="黑体" panose="02010609060101010101" pitchFamily="49" charset="-122"/>
              </a:rPr>
              <a:t>日 </a:t>
            </a:r>
            <a:r>
              <a:rPr lang="zh-CN" altLang="en-US" sz="2000" dirty="0">
                <a:latin typeface="黑体" panose="02010609060101010101" pitchFamily="49" charset="-122"/>
                <a:ea typeface="黑体" panose="02010609060101010101" pitchFamily="49" charset="-122"/>
              </a:rPr>
              <a:t>国民政府正式对日宣战</a:t>
            </a:r>
          </a:p>
          <a:p>
            <a:pPr>
              <a:lnSpc>
                <a:spcPct val="250000"/>
              </a:lnSpc>
            </a:pPr>
            <a:r>
              <a:rPr lang="zh-CN" altLang="en-US" sz="2000" dirty="0">
                <a:latin typeface="黑体" panose="02010609060101010101" pitchFamily="49" charset="-122"/>
                <a:ea typeface="黑体" panose="02010609060101010101" pitchFamily="49" charset="-122"/>
              </a:rPr>
              <a:t>牺牲的将士：</a:t>
            </a:r>
            <a:r>
              <a:rPr lang="zh-CN" altLang="en-US" sz="2000" dirty="0">
                <a:solidFill>
                  <a:srgbClr val="C00000"/>
                </a:solidFill>
                <a:latin typeface="黑体" panose="02010609060101010101" pitchFamily="49" charset="-122"/>
                <a:ea typeface="黑体" panose="02010609060101010101" pitchFamily="49" charset="-122"/>
              </a:rPr>
              <a:t>张自忠</a:t>
            </a:r>
            <a:r>
              <a:rPr lang="zh-CN" altLang="en-US" sz="2000" dirty="0">
                <a:latin typeface="黑体" panose="02010609060101010101" pitchFamily="49" charset="-122"/>
                <a:ea typeface="黑体" panose="02010609060101010101" pitchFamily="49" charset="-122"/>
              </a:rPr>
              <a:t>在</a:t>
            </a:r>
            <a:r>
              <a:rPr lang="zh-CN" altLang="en-US" sz="2000" dirty="0">
                <a:solidFill>
                  <a:srgbClr val="C00000"/>
                </a:solidFill>
                <a:latin typeface="黑体" panose="02010609060101010101" pitchFamily="49" charset="-122"/>
                <a:ea typeface="黑体" panose="02010609060101010101" pitchFamily="49" charset="-122"/>
              </a:rPr>
              <a:t>枣宜会战</a:t>
            </a:r>
            <a:r>
              <a:rPr lang="zh-CN" altLang="en-US" sz="2000" dirty="0">
                <a:latin typeface="黑体" panose="02010609060101010101" pitchFamily="49" charset="-122"/>
                <a:ea typeface="黑体" panose="02010609060101010101" pitchFamily="49" charset="-122"/>
              </a:rPr>
              <a:t>中殉国；</a:t>
            </a:r>
            <a:endParaRPr lang="en-US" altLang="zh-CN" sz="2000" dirty="0">
              <a:latin typeface="黑体" panose="02010609060101010101" pitchFamily="49" charset="-122"/>
              <a:ea typeface="黑体" panose="02010609060101010101" pitchFamily="49" charset="-122"/>
            </a:endParaRPr>
          </a:p>
          <a:p>
            <a:pPr>
              <a:lnSpc>
                <a:spcPct val="250000"/>
              </a:lnSpc>
            </a:pP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1942</a:t>
            </a:r>
            <a:r>
              <a:rPr lang="zh-CN" altLang="en-US" sz="2000" dirty="0">
                <a:latin typeface="黑体" panose="02010609060101010101" pitchFamily="49" charset="-122"/>
                <a:ea typeface="黑体" panose="02010609060101010101" pitchFamily="49" charset="-122"/>
              </a:rPr>
              <a:t>年中国远征军入缅作战，</a:t>
            </a:r>
            <a:r>
              <a:rPr lang="zh-CN" altLang="en-US" sz="2000" dirty="0">
                <a:solidFill>
                  <a:srgbClr val="C00000"/>
                </a:solidFill>
                <a:latin typeface="黑体" panose="02010609060101010101" pitchFamily="49" charset="-122"/>
                <a:ea typeface="黑体" panose="02010609060101010101" pitchFamily="49" charset="-122"/>
              </a:rPr>
              <a:t>戴安澜</a:t>
            </a:r>
            <a:r>
              <a:rPr lang="zh-CN" altLang="en-US" sz="2000" dirty="0">
                <a:latin typeface="黑体" panose="02010609060101010101" pitchFamily="49" charset="-122"/>
                <a:ea typeface="黑体" panose="02010609060101010101" pitchFamily="49" charset="-122"/>
              </a:rPr>
              <a:t>师长在</a:t>
            </a:r>
            <a:r>
              <a:rPr lang="zh-CN" altLang="en-US" sz="2000" dirty="0">
                <a:solidFill>
                  <a:srgbClr val="C00000"/>
                </a:solidFill>
                <a:latin typeface="黑体" panose="02010609060101010101" pitchFamily="49" charset="-122"/>
                <a:ea typeface="黑体" panose="02010609060101010101" pitchFamily="49" charset="-122"/>
              </a:rPr>
              <a:t>缅北</a:t>
            </a:r>
            <a:r>
              <a:rPr lang="zh-CN" altLang="en-US" sz="2000" dirty="0">
                <a:latin typeface="黑体" panose="02010609060101010101" pitchFamily="49" charset="-122"/>
                <a:ea typeface="黑体" panose="02010609060101010101" pitchFamily="49" charset="-122"/>
              </a:rPr>
              <a:t>殉国</a:t>
            </a:r>
          </a:p>
          <a:p>
            <a:pPr>
              <a:lnSpc>
                <a:spcPct val="250000"/>
              </a:lnSpc>
            </a:pPr>
            <a:endParaRPr lang="zh-CN" altLang="en-US" sz="2000" dirty="0">
              <a:latin typeface="黑体" panose="02010609060101010101" pitchFamily="49" charset="-122"/>
              <a:ea typeface="黑体" panose="02010609060101010101" pitchFamily="49" charset="-122"/>
            </a:endParaRPr>
          </a:p>
          <a:p>
            <a:pPr>
              <a:lnSpc>
                <a:spcPct val="250000"/>
              </a:lnSpc>
            </a:pPr>
            <a:endParaRPr lang="en-US" altLang="zh-CN" sz="2000" dirty="0">
              <a:latin typeface="黑体" panose="02010609060101010101" pitchFamily="49" charset="-122"/>
              <a:ea typeface="黑体" panose="02010609060101010101" pitchFamily="49" charset="-122"/>
            </a:endParaRPr>
          </a:p>
          <a:p>
            <a:endParaRPr lang="zh-CN" altLang="en-US" dirty="0"/>
          </a:p>
          <a:p>
            <a:endParaRPr lang="en-US" altLang="zh-CN" dirty="0"/>
          </a:p>
          <a:p>
            <a:endParaRPr lang="zh-CN" altLang="en-US" dirty="0"/>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2246" y="1491388"/>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9" name="圆角矩形 8"/>
            <p:cNvSpPr/>
            <p:nvPr/>
          </p:nvSpPr>
          <p:spPr>
            <a:xfrm>
              <a:off x="9618702" y="384493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国民党的消极抗战</a:t>
              </a:r>
            </a:p>
          </p:txBody>
        </p:sp>
        <p:sp>
          <p:nvSpPr>
            <p:cNvPr id="10" name="圆角矩形 9"/>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大后方国统区的民主运动及文化运动</a:t>
              </a:r>
            </a:p>
          </p:txBody>
        </p:sp>
      </p:grpSp>
      <p:sp>
        <p:nvSpPr>
          <p:cNvPr id="11" name="文本框 10"/>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6.3.2</a:t>
            </a:r>
            <a:r>
              <a:rPr kumimoji="1" lang="zh-CN" altLang="en-US" sz="1000" dirty="0">
                <a:solidFill>
                  <a:schemeClr val="bg1">
                    <a:lumMod val="95000"/>
                  </a:schemeClr>
                </a:solidFill>
              </a:rPr>
              <a:t>战略相持阶段的正面战场</a:t>
            </a:r>
          </a:p>
        </p:txBody>
      </p:sp>
    </p:spTree>
    <p:extLst>
      <p:ext uri="{BB962C8B-B14F-4D97-AF65-F5344CB8AC3E}">
        <p14:creationId xmlns:p14="http://schemas.microsoft.com/office/powerpoint/2010/main" val="2049732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761" y="494334"/>
            <a:ext cx="10192076" cy="544050"/>
          </a:xfrm>
        </p:spPr>
        <p:txBody>
          <a:bodyPr vert="horz" lIns="91440" tIns="45720" rIns="91440" bIns="45720" rtlCol="0" anchor="ctr">
            <a:noAutofit/>
          </a:bodyPr>
          <a:lstStyle/>
          <a:p>
            <a:r>
              <a:rPr lang="zh-CN" altLang="en-US" sz="2400" dirty="0">
                <a:solidFill>
                  <a:schemeClr val="tx1"/>
                </a:solidFill>
              </a:rPr>
              <a:t>第三节 国民党的正面战场与大后方的抗日民主</a:t>
            </a:r>
            <a:r>
              <a:rPr lang="zh-CN" altLang="en-US" sz="2400" dirty="0" smtClean="0">
                <a:solidFill>
                  <a:schemeClr val="tx1"/>
                </a:solidFill>
              </a:rPr>
              <a:t>运动</a:t>
            </a:r>
            <a:endParaRPr lang="zh-CN" altLang="en-US" sz="2400" dirty="0">
              <a:solidFill>
                <a:schemeClr val="tx1"/>
              </a:solidFill>
            </a:endParaRPr>
          </a:p>
        </p:txBody>
      </p:sp>
      <p:sp>
        <p:nvSpPr>
          <p:cNvPr id="3" name="内容占位符 2"/>
          <p:cNvSpPr>
            <a:spLocks noGrp="1"/>
          </p:cNvSpPr>
          <p:nvPr>
            <p:ph idx="1"/>
          </p:nvPr>
        </p:nvSpPr>
        <p:spPr>
          <a:xfrm>
            <a:off x="605444" y="1116904"/>
            <a:ext cx="11215255" cy="5591466"/>
          </a:xfrm>
        </p:spPr>
        <p:txBody>
          <a:bodyPr>
            <a:normAutofit/>
          </a:bodyPr>
          <a:lstStyle/>
          <a:p>
            <a:pPr>
              <a:lnSpc>
                <a:spcPct val="250000"/>
              </a:lnSpc>
            </a:pPr>
            <a:r>
              <a:rPr lang="zh-CN" altLang="en-US" sz="2000" dirty="0" smtClean="0">
                <a:latin typeface="黑体" pitchFamily="49" charset="-122"/>
                <a:ea typeface="黑体" pitchFamily="49" charset="-122"/>
              </a:rPr>
              <a:t>国民党的消极抗战</a:t>
            </a:r>
            <a:endParaRPr lang="en-US" altLang="zh-CN" sz="2000" u="sng" dirty="0">
              <a:solidFill>
                <a:srgbClr val="0070C0"/>
              </a:solidFill>
              <a:latin typeface="黑体" pitchFamily="49" charset="-122"/>
              <a:ea typeface="黑体" pitchFamily="49" charset="-122"/>
            </a:endParaRPr>
          </a:p>
          <a:p>
            <a:pPr>
              <a:lnSpc>
                <a:spcPct val="250000"/>
              </a:lnSpc>
            </a:pPr>
            <a:r>
              <a:rPr lang="zh-CN" altLang="en-US" sz="2000" dirty="0" smtClean="0">
                <a:latin typeface="黑体" pitchFamily="49" charset="-122"/>
                <a:ea typeface="黑体" pitchFamily="49" charset="-122"/>
              </a:rPr>
              <a:t>日本主要策略：</a:t>
            </a:r>
            <a:r>
              <a:rPr lang="zh-CN" altLang="en-US" sz="2000" dirty="0" smtClean="0">
                <a:solidFill>
                  <a:srgbClr val="C00000"/>
                </a:solidFill>
                <a:latin typeface="黑体" pitchFamily="49" charset="-122"/>
                <a:ea typeface="黑体" pitchFamily="49" charset="-122"/>
              </a:rPr>
              <a:t>政治诱降为</a:t>
            </a:r>
            <a:r>
              <a:rPr lang="en-US" altLang="zh-CN" sz="2000" dirty="0" smtClean="0">
                <a:solidFill>
                  <a:srgbClr val="C00000"/>
                </a:solidFill>
                <a:latin typeface="黑体" pitchFamily="49" charset="-122"/>
                <a:ea typeface="黑体" pitchFamily="49" charset="-122"/>
              </a:rPr>
              <a:t>___</a:t>
            </a:r>
            <a:r>
              <a:rPr lang="zh-CN" altLang="en-US" sz="2000" dirty="0" smtClean="0">
                <a:solidFill>
                  <a:srgbClr val="C00000"/>
                </a:solidFill>
                <a:latin typeface="黑体" pitchFamily="49" charset="-122"/>
                <a:ea typeface="黑体" pitchFamily="49" charset="-122"/>
              </a:rPr>
              <a:t>，军事为</a:t>
            </a:r>
            <a:r>
              <a:rPr lang="en-US" altLang="zh-CN" sz="2000" dirty="0" smtClean="0">
                <a:solidFill>
                  <a:srgbClr val="C00000"/>
                </a:solidFill>
                <a:latin typeface="黑体" pitchFamily="49" charset="-122"/>
                <a:ea typeface="黑体" pitchFamily="49" charset="-122"/>
              </a:rPr>
              <a:t>___</a:t>
            </a:r>
          </a:p>
          <a:p>
            <a:pPr>
              <a:lnSpc>
                <a:spcPct val="250000"/>
              </a:lnSpc>
            </a:pPr>
            <a:r>
              <a:rPr lang="zh-CN" altLang="en-US" sz="2000" dirty="0" smtClean="0">
                <a:latin typeface="黑体" pitchFamily="49" charset="-122"/>
                <a:ea typeface="黑体" pitchFamily="49" charset="-122"/>
              </a:rPr>
              <a:t>国民党主要策略：</a:t>
            </a:r>
            <a:r>
              <a:rPr lang="zh-CN" altLang="en-US" sz="2000" dirty="0" smtClean="0">
                <a:solidFill>
                  <a:srgbClr val="C00000"/>
                </a:solidFill>
                <a:latin typeface="黑体" pitchFamily="49" charset="-122"/>
                <a:ea typeface="黑体" pitchFamily="49" charset="-122"/>
              </a:rPr>
              <a:t>“</a:t>
            </a:r>
            <a:r>
              <a:rPr lang="zh-CN" altLang="en-US" sz="2000" dirty="0">
                <a:solidFill>
                  <a:srgbClr val="C00000"/>
                </a:solidFill>
                <a:latin typeface="黑体" pitchFamily="49" charset="-122"/>
                <a:ea typeface="黑体" pitchFamily="49" charset="-122"/>
              </a:rPr>
              <a:t>防共、限共、溶共、反共”</a:t>
            </a:r>
            <a:r>
              <a:rPr lang="zh-CN" altLang="en-US" sz="2000" dirty="0" smtClean="0">
                <a:latin typeface="黑体" pitchFamily="49" charset="-122"/>
                <a:ea typeface="黑体" pitchFamily="49" charset="-122"/>
              </a:rPr>
              <a:t>，由</a:t>
            </a:r>
            <a:r>
              <a:rPr lang="zh-CN" altLang="en-US" sz="2000" dirty="0" smtClean="0">
                <a:solidFill>
                  <a:srgbClr val="C00000"/>
                </a:solidFill>
                <a:latin typeface="黑体" pitchFamily="49" charset="-122"/>
                <a:ea typeface="黑体" pitchFamily="49" charset="-122"/>
              </a:rPr>
              <a:t>片面抗战</a:t>
            </a:r>
            <a:r>
              <a:rPr lang="zh-CN" altLang="en-US" sz="2000" dirty="0" smtClean="0">
                <a:latin typeface="黑体" pitchFamily="49" charset="-122"/>
                <a:ea typeface="黑体" pitchFamily="49" charset="-122"/>
              </a:rPr>
              <a:t>到</a:t>
            </a:r>
            <a:r>
              <a:rPr lang="zh-CN" altLang="en-US" sz="2000" dirty="0">
                <a:solidFill>
                  <a:srgbClr val="C00000"/>
                </a:solidFill>
                <a:latin typeface="黑体" pitchFamily="49" charset="-122"/>
                <a:ea typeface="黑体" pitchFamily="49" charset="-122"/>
              </a:rPr>
              <a:t>消极</a:t>
            </a:r>
            <a:r>
              <a:rPr lang="zh-CN" altLang="en-US" sz="2000" dirty="0" smtClean="0">
                <a:solidFill>
                  <a:srgbClr val="C00000"/>
                </a:solidFill>
                <a:latin typeface="黑体" pitchFamily="49" charset="-122"/>
                <a:ea typeface="黑体" pitchFamily="49" charset="-122"/>
              </a:rPr>
              <a:t>抗战</a:t>
            </a:r>
            <a:r>
              <a:rPr lang="zh-CN" altLang="en-US" sz="2000" dirty="0" smtClean="0">
                <a:latin typeface="黑体" pitchFamily="49" charset="-122"/>
                <a:ea typeface="黑体" pitchFamily="49" charset="-122"/>
              </a:rPr>
              <a:t>。</a:t>
            </a:r>
          </a:p>
          <a:p>
            <a:pPr>
              <a:lnSpc>
                <a:spcPct val="250000"/>
              </a:lnSpc>
            </a:pPr>
            <a:r>
              <a:rPr lang="en-US" altLang="zh-CN" sz="2000" dirty="0" smtClean="0">
                <a:solidFill>
                  <a:srgbClr val="C00000"/>
                </a:solidFill>
                <a:latin typeface="黑体" pitchFamily="49" charset="-122"/>
                <a:ea typeface="黑体" pitchFamily="49" charset="-122"/>
              </a:rPr>
              <a:t>1941</a:t>
            </a:r>
            <a:r>
              <a:rPr lang="zh-CN" altLang="en-US" sz="2000" dirty="0" smtClean="0">
                <a:solidFill>
                  <a:srgbClr val="C00000"/>
                </a:solidFill>
                <a:latin typeface="黑体" pitchFamily="49" charset="-122"/>
                <a:ea typeface="黑体" pitchFamily="49" charset="-122"/>
              </a:rPr>
              <a:t>年</a:t>
            </a:r>
            <a:r>
              <a:rPr lang="en-US" altLang="zh-CN" sz="2000" dirty="0" smtClean="0">
                <a:solidFill>
                  <a:srgbClr val="C00000"/>
                </a:solidFill>
                <a:latin typeface="黑体" pitchFamily="49" charset="-122"/>
                <a:ea typeface="黑体" pitchFamily="49" charset="-122"/>
              </a:rPr>
              <a:t>12</a:t>
            </a:r>
            <a:r>
              <a:rPr lang="zh-CN" altLang="en-US" sz="2000" dirty="0" smtClean="0">
                <a:solidFill>
                  <a:srgbClr val="C00000"/>
                </a:solidFill>
                <a:latin typeface="黑体" pitchFamily="49" charset="-122"/>
                <a:ea typeface="黑体" pitchFamily="49" charset="-122"/>
              </a:rPr>
              <a:t>月</a:t>
            </a:r>
            <a:r>
              <a:rPr lang="en-US" altLang="zh-CN" sz="2000" dirty="0">
                <a:solidFill>
                  <a:srgbClr val="C00000"/>
                </a:solidFill>
                <a:latin typeface="黑体" pitchFamily="49" charset="-122"/>
                <a:ea typeface="黑体" pitchFamily="49" charset="-122"/>
              </a:rPr>
              <a:t>8</a:t>
            </a:r>
            <a:r>
              <a:rPr lang="zh-CN" altLang="en-US" sz="2000" dirty="0" smtClean="0">
                <a:solidFill>
                  <a:srgbClr val="C00000"/>
                </a:solidFill>
                <a:latin typeface="黑体" pitchFamily="49" charset="-122"/>
                <a:ea typeface="黑体" pitchFamily="49" charset="-122"/>
              </a:rPr>
              <a:t>日 </a:t>
            </a:r>
            <a:r>
              <a:rPr lang="zh-CN" altLang="en-US" sz="2000" dirty="0" smtClean="0">
                <a:latin typeface="黑体" pitchFamily="49" charset="-122"/>
                <a:ea typeface="黑体" pitchFamily="49" charset="-122"/>
              </a:rPr>
              <a:t>国民政府</a:t>
            </a:r>
            <a:r>
              <a:rPr lang="zh-CN" altLang="en-US" sz="2000" dirty="0">
                <a:latin typeface="黑体" pitchFamily="49" charset="-122"/>
                <a:ea typeface="黑体" pitchFamily="49" charset="-122"/>
              </a:rPr>
              <a:t>正式对日宣战</a:t>
            </a:r>
          </a:p>
          <a:p>
            <a:pPr>
              <a:lnSpc>
                <a:spcPct val="250000"/>
              </a:lnSpc>
            </a:pPr>
            <a:r>
              <a:rPr lang="zh-CN" altLang="en-US" sz="2000" dirty="0" smtClean="0">
                <a:latin typeface="黑体" pitchFamily="49" charset="-122"/>
                <a:ea typeface="黑体" pitchFamily="49" charset="-122"/>
              </a:rPr>
              <a:t>牺牲的将士：</a:t>
            </a:r>
            <a:r>
              <a:rPr lang="en-US" altLang="zh-CN" sz="2000" dirty="0" smtClean="0">
                <a:solidFill>
                  <a:srgbClr val="C00000"/>
                </a:solidFill>
                <a:latin typeface="黑体" pitchFamily="49" charset="-122"/>
                <a:ea typeface="黑体" pitchFamily="49" charset="-122"/>
              </a:rPr>
              <a:t>______</a:t>
            </a:r>
            <a:r>
              <a:rPr lang="zh-CN" altLang="en-US" sz="2000" dirty="0" smtClean="0">
                <a:latin typeface="黑体" pitchFamily="49" charset="-122"/>
                <a:ea typeface="黑体" pitchFamily="49" charset="-122"/>
              </a:rPr>
              <a:t>在</a:t>
            </a:r>
            <a:r>
              <a:rPr lang="zh-CN" altLang="en-US" sz="2000" dirty="0">
                <a:solidFill>
                  <a:srgbClr val="C00000"/>
                </a:solidFill>
                <a:latin typeface="黑体" pitchFamily="49" charset="-122"/>
                <a:ea typeface="黑体" pitchFamily="49" charset="-122"/>
              </a:rPr>
              <a:t>枣宜会战</a:t>
            </a:r>
            <a:r>
              <a:rPr lang="zh-CN" altLang="en-US" sz="2000" dirty="0">
                <a:latin typeface="黑体" pitchFamily="49" charset="-122"/>
                <a:ea typeface="黑体" pitchFamily="49" charset="-122"/>
              </a:rPr>
              <a:t>中</a:t>
            </a:r>
            <a:r>
              <a:rPr lang="zh-CN" altLang="en-US" sz="2000" dirty="0" smtClean="0">
                <a:latin typeface="黑体" pitchFamily="49" charset="-122"/>
                <a:ea typeface="黑体" pitchFamily="49" charset="-122"/>
              </a:rPr>
              <a:t>殉国；</a:t>
            </a:r>
            <a:endParaRPr lang="en-US" altLang="zh-CN" sz="2000" dirty="0" smtClean="0">
              <a:latin typeface="黑体" pitchFamily="49" charset="-122"/>
              <a:ea typeface="黑体" pitchFamily="49" charset="-122"/>
            </a:endParaRPr>
          </a:p>
          <a:p>
            <a:pPr>
              <a:lnSpc>
                <a:spcPct val="250000"/>
              </a:lnSpc>
            </a:pPr>
            <a:r>
              <a:rPr lang="zh-CN" altLang="en-US" sz="2000" dirty="0">
                <a:latin typeface="黑体" pitchFamily="49" charset="-122"/>
                <a:ea typeface="黑体" pitchFamily="49" charset="-122"/>
              </a:rPr>
              <a:t> </a:t>
            </a:r>
            <a:r>
              <a:rPr lang="zh-CN" altLang="en-US" sz="2000" dirty="0" smtClean="0">
                <a:latin typeface="黑体" pitchFamily="49" charset="-122"/>
                <a:ea typeface="黑体" pitchFamily="49" charset="-122"/>
              </a:rPr>
              <a:t>           </a:t>
            </a:r>
            <a:r>
              <a:rPr lang="en-US" altLang="zh-CN" sz="2000" dirty="0" smtClean="0">
                <a:latin typeface="黑体" pitchFamily="49" charset="-122"/>
                <a:ea typeface="黑体" pitchFamily="49" charset="-122"/>
              </a:rPr>
              <a:t>1942</a:t>
            </a:r>
            <a:r>
              <a:rPr lang="zh-CN" altLang="en-US" sz="2000" dirty="0">
                <a:latin typeface="黑体" pitchFamily="49" charset="-122"/>
                <a:ea typeface="黑体" pitchFamily="49" charset="-122"/>
              </a:rPr>
              <a:t>年中国远征军入缅作战</a:t>
            </a:r>
            <a:r>
              <a:rPr lang="zh-CN" altLang="en-US" sz="2000" dirty="0" smtClean="0">
                <a:latin typeface="黑体" pitchFamily="49" charset="-122"/>
                <a:ea typeface="黑体" pitchFamily="49" charset="-122"/>
              </a:rPr>
              <a:t>，</a:t>
            </a:r>
            <a:r>
              <a:rPr lang="en-US" altLang="zh-CN" sz="2000" dirty="0" smtClean="0">
                <a:solidFill>
                  <a:srgbClr val="C00000"/>
                </a:solidFill>
                <a:latin typeface="黑体" pitchFamily="49" charset="-122"/>
                <a:ea typeface="黑体" pitchFamily="49" charset="-122"/>
              </a:rPr>
              <a:t>______</a:t>
            </a:r>
            <a:r>
              <a:rPr lang="zh-CN" altLang="en-US" sz="2000" dirty="0" smtClean="0">
                <a:latin typeface="黑体" pitchFamily="49" charset="-122"/>
                <a:ea typeface="黑体" pitchFamily="49" charset="-122"/>
              </a:rPr>
              <a:t>师长</a:t>
            </a:r>
            <a:r>
              <a:rPr lang="zh-CN" altLang="en-US" sz="2000" dirty="0">
                <a:latin typeface="黑体" pitchFamily="49" charset="-122"/>
                <a:ea typeface="黑体" pitchFamily="49" charset="-122"/>
              </a:rPr>
              <a:t>在</a:t>
            </a:r>
            <a:r>
              <a:rPr lang="zh-CN" altLang="en-US" sz="2000" dirty="0">
                <a:solidFill>
                  <a:srgbClr val="C00000"/>
                </a:solidFill>
                <a:latin typeface="黑体" pitchFamily="49" charset="-122"/>
                <a:ea typeface="黑体" pitchFamily="49" charset="-122"/>
              </a:rPr>
              <a:t>缅北</a:t>
            </a:r>
            <a:r>
              <a:rPr lang="zh-CN" altLang="en-US" sz="2000" dirty="0" smtClean="0">
                <a:latin typeface="黑体" pitchFamily="49" charset="-122"/>
                <a:ea typeface="黑体" pitchFamily="49" charset="-122"/>
              </a:rPr>
              <a:t>殉国</a:t>
            </a:r>
            <a:endParaRPr lang="zh-CN" altLang="en-US" sz="2000" dirty="0">
              <a:latin typeface="黑体" pitchFamily="49" charset="-122"/>
              <a:ea typeface="黑体" pitchFamily="49" charset="-122"/>
            </a:endParaRPr>
          </a:p>
          <a:p>
            <a:pPr>
              <a:lnSpc>
                <a:spcPct val="250000"/>
              </a:lnSpc>
            </a:pPr>
            <a:endParaRPr lang="zh-CN" altLang="en-US" sz="2000" dirty="0">
              <a:latin typeface="黑体" pitchFamily="49" charset="-122"/>
              <a:ea typeface="黑体" pitchFamily="49" charset="-122"/>
            </a:endParaRPr>
          </a:p>
          <a:p>
            <a:pPr>
              <a:lnSpc>
                <a:spcPct val="250000"/>
              </a:lnSpc>
            </a:pPr>
            <a:endParaRPr lang="en-US" altLang="zh-CN" sz="2000" dirty="0" smtClean="0">
              <a:latin typeface="黑体" pitchFamily="49" charset="-122"/>
              <a:ea typeface="黑体" pitchFamily="49" charset="-122"/>
            </a:endParaRPr>
          </a:p>
          <a:p>
            <a:endParaRPr lang="zh-CN" altLang="en-US" dirty="0"/>
          </a:p>
          <a:p>
            <a:endParaRPr lang="en-US" altLang="zh-CN" dirty="0"/>
          </a:p>
          <a:p>
            <a:endParaRPr lang="zh-CN" altLang="en-US" dirty="0"/>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2246" y="1491388"/>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国民党正面战场的主要战役</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9618702" y="384493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国民党的消极抗战</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圆角矩形 9"/>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大后方</a:t>
              </a:r>
              <a:r>
                <a:rPr lang="zh-CN" altLang="en-US" dirty="0">
                  <a:solidFill>
                    <a:schemeClr val="tx1"/>
                  </a:solidFill>
                  <a:latin typeface="黑体" panose="02010609060101010101" pitchFamily="49" charset="-122"/>
                  <a:ea typeface="黑体" panose="02010609060101010101" pitchFamily="49" charset="-122"/>
                </a:rPr>
                <a:t>国统区的民主</a:t>
              </a:r>
              <a:r>
                <a:rPr lang="zh-CN" altLang="en-US" dirty="0" smtClean="0">
                  <a:solidFill>
                    <a:schemeClr val="tx1"/>
                  </a:solidFill>
                  <a:latin typeface="黑体" panose="02010609060101010101" pitchFamily="49" charset="-122"/>
                  <a:ea typeface="黑体" panose="02010609060101010101" pitchFamily="49" charset="-122"/>
                </a:rPr>
                <a:t>运动及文化运动</a:t>
              </a:r>
              <a:endParaRPr lang="zh-CN" altLang="en-US"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6.3.2</a:t>
            </a:r>
            <a:r>
              <a:rPr lang="zh-CN" altLang="en-US" dirty="0">
                <a:solidFill>
                  <a:schemeClr val="bg1"/>
                </a:solidFill>
              </a:rPr>
              <a:t>战略相持阶段的正面战场</a:t>
            </a:r>
          </a:p>
        </p:txBody>
      </p:sp>
    </p:spTree>
    <p:extLst>
      <p:ext uri="{BB962C8B-B14F-4D97-AF65-F5344CB8AC3E}">
        <p14:creationId xmlns:p14="http://schemas.microsoft.com/office/powerpoint/2010/main" val="1697827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5761" y="494334"/>
            <a:ext cx="10192076" cy="544050"/>
          </a:xfrm>
        </p:spPr>
        <p:txBody>
          <a:bodyPr vert="horz" lIns="91440" tIns="45720" rIns="91440" bIns="45720" rtlCol="0" anchor="ctr">
            <a:noAutofit/>
          </a:bodyPr>
          <a:lstStyle/>
          <a:p>
            <a:r>
              <a:rPr lang="zh-CN" altLang="en-US" sz="2400" dirty="0">
                <a:solidFill>
                  <a:schemeClr val="tx1"/>
                </a:solidFill>
              </a:rPr>
              <a:t>第三节 国民党的正面战场与大后方的抗日民主</a:t>
            </a:r>
            <a:r>
              <a:rPr lang="zh-CN" altLang="en-US" sz="2400" dirty="0" smtClean="0">
                <a:solidFill>
                  <a:schemeClr val="tx1"/>
                </a:solidFill>
              </a:rPr>
              <a:t>运动</a:t>
            </a:r>
            <a:endParaRPr lang="zh-CN" altLang="en-US" sz="2400" dirty="0">
              <a:solidFill>
                <a:schemeClr val="tx1"/>
              </a:solidFill>
            </a:endParaRPr>
          </a:p>
        </p:txBody>
      </p:sp>
      <p:sp>
        <p:nvSpPr>
          <p:cNvPr id="3" name="内容占位符 2"/>
          <p:cNvSpPr>
            <a:spLocks noGrp="1"/>
          </p:cNvSpPr>
          <p:nvPr>
            <p:ph idx="1"/>
          </p:nvPr>
        </p:nvSpPr>
        <p:spPr>
          <a:xfrm>
            <a:off x="605444" y="1116904"/>
            <a:ext cx="11215255" cy="5591466"/>
          </a:xfrm>
        </p:spPr>
        <p:txBody>
          <a:bodyPr>
            <a:normAutofit/>
          </a:bodyPr>
          <a:lstStyle/>
          <a:p>
            <a:pPr>
              <a:lnSpc>
                <a:spcPct val="250000"/>
              </a:lnSpc>
            </a:pPr>
            <a:r>
              <a:rPr lang="zh-CN" altLang="en-US" sz="2000" dirty="0" smtClean="0">
                <a:latin typeface="黑体" pitchFamily="49" charset="-122"/>
                <a:ea typeface="黑体" pitchFamily="49" charset="-122"/>
              </a:rPr>
              <a:t>国民党的消极抗战</a:t>
            </a:r>
            <a:endParaRPr lang="en-US" altLang="zh-CN" sz="2000" u="sng" dirty="0">
              <a:solidFill>
                <a:srgbClr val="0070C0"/>
              </a:solidFill>
              <a:latin typeface="黑体" pitchFamily="49" charset="-122"/>
              <a:ea typeface="黑体" pitchFamily="49" charset="-122"/>
            </a:endParaRPr>
          </a:p>
          <a:p>
            <a:pPr>
              <a:lnSpc>
                <a:spcPct val="250000"/>
              </a:lnSpc>
            </a:pPr>
            <a:r>
              <a:rPr lang="zh-CN" altLang="en-US" sz="2000" dirty="0" smtClean="0">
                <a:latin typeface="黑体" pitchFamily="49" charset="-122"/>
                <a:ea typeface="黑体" pitchFamily="49" charset="-122"/>
              </a:rPr>
              <a:t>日本主要策略：</a:t>
            </a:r>
            <a:r>
              <a:rPr lang="zh-CN" altLang="en-US" sz="2000" dirty="0" smtClean="0">
                <a:solidFill>
                  <a:srgbClr val="C00000"/>
                </a:solidFill>
                <a:latin typeface="黑体" pitchFamily="49" charset="-122"/>
                <a:ea typeface="黑体" pitchFamily="49" charset="-122"/>
              </a:rPr>
              <a:t>政治诱降为</a:t>
            </a:r>
            <a:r>
              <a:rPr lang="zh-CN" altLang="en-US" sz="2000" u="sng" dirty="0" smtClean="0">
                <a:solidFill>
                  <a:srgbClr val="C00000"/>
                </a:solidFill>
                <a:latin typeface="黑体" pitchFamily="49" charset="-122"/>
                <a:ea typeface="黑体" pitchFamily="49" charset="-122"/>
              </a:rPr>
              <a:t>主</a:t>
            </a:r>
            <a:r>
              <a:rPr lang="zh-CN" altLang="en-US" sz="2000" dirty="0" smtClean="0">
                <a:solidFill>
                  <a:srgbClr val="C00000"/>
                </a:solidFill>
                <a:latin typeface="黑体" pitchFamily="49" charset="-122"/>
                <a:ea typeface="黑体" pitchFamily="49" charset="-122"/>
              </a:rPr>
              <a:t>，军事为</a:t>
            </a:r>
            <a:r>
              <a:rPr lang="zh-CN" altLang="en-US" sz="2000" u="sng" dirty="0" smtClean="0">
                <a:solidFill>
                  <a:srgbClr val="C00000"/>
                </a:solidFill>
                <a:latin typeface="黑体" pitchFamily="49" charset="-122"/>
                <a:ea typeface="黑体" pitchFamily="49" charset="-122"/>
              </a:rPr>
              <a:t>辅</a:t>
            </a:r>
            <a:endParaRPr lang="en-US" altLang="zh-CN" sz="2000" u="sng" dirty="0" smtClean="0">
              <a:solidFill>
                <a:srgbClr val="C00000"/>
              </a:solidFill>
              <a:latin typeface="黑体" pitchFamily="49" charset="-122"/>
              <a:ea typeface="黑体" pitchFamily="49" charset="-122"/>
            </a:endParaRPr>
          </a:p>
          <a:p>
            <a:pPr>
              <a:lnSpc>
                <a:spcPct val="250000"/>
              </a:lnSpc>
            </a:pPr>
            <a:r>
              <a:rPr lang="zh-CN" altLang="en-US" sz="2000" dirty="0" smtClean="0">
                <a:latin typeface="黑体" pitchFamily="49" charset="-122"/>
                <a:ea typeface="黑体" pitchFamily="49" charset="-122"/>
              </a:rPr>
              <a:t>国民党主要策略：</a:t>
            </a:r>
            <a:r>
              <a:rPr lang="zh-CN" altLang="en-US" sz="2000" dirty="0" smtClean="0">
                <a:solidFill>
                  <a:srgbClr val="C00000"/>
                </a:solidFill>
                <a:latin typeface="黑体" pitchFamily="49" charset="-122"/>
                <a:ea typeface="黑体" pitchFamily="49" charset="-122"/>
              </a:rPr>
              <a:t>“</a:t>
            </a:r>
            <a:r>
              <a:rPr lang="zh-CN" altLang="en-US" sz="2000" dirty="0">
                <a:solidFill>
                  <a:srgbClr val="C00000"/>
                </a:solidFill>
                <a:latin typeface="黑体" pitchFamily="49" charset="-122"/>
                <a:ea typeface="黑体" pitchFamily="49" charset="-122"/>
              </a:rPr>
              <a:t>防共、限共、溶共、反共”</a:t>
            </a:r>
            <a:r>
              <a:rPr lang="zh-CN" altLang="en-US" sz="2000" dirty="0" smtClean="0">
                <a:latin typeface="黑体" pitchFamily="49" charset="-122"/>
                <a:ea typeface="黑体" pitchFamily="49" charset="-122"/>
              </a:rPr>
              <a:t>，由</a:t>
            </a:r>
            <a:r>
              <a:rPr lang="zh-CN" altLang="en-US" sz="2000" dirty="0" smtClean="0">
                <a:solidFill>
                  <a:srgbClr val="C00000"/>
                </a:solidFill>
                <a:latin typeface="黑体" pitchFamily="49" charset="-122"/>
                <a:ea typeface="黑体" pitchFamily="49" charset="-122"/>
              </a:rPr>
              <a:t>片面抗战</a:t>
            </a:r>
            <a:r>
              <a:rPr lang="zh-CN" altLang="en-US" sz="2000" dirty="0" smtClean="0">
                <a:latin typeface="黑体" pitchFamily="49" charset="-122"/>
                <a:ea typeface="黑体" pitchFamily="49" charset="-122"/>
              </a:rPr>
              <a:t>到</a:t>
            </a:r>
            <a:r>
              <a:rPr lang="zh-CN" altLang="en-US" sz="2000" dirty="0">
                <a:solidFill>
                  <a:srgbClr val="C00000"/>
                </a:solidFill>
                <a:latin typeface="黑体" pitchFamily="49" charset="-122"/>
                <a:ea typeface="黑体" pitchFamily="49" charset="-122"/>
              </a:rPr>
              <a:t>消极</a:t>
            </a:r>
            <a:r>
              <a:rPr lang="zh-CN" altLang="en-US" sz="2000" dirty="0" smtClean="0">
                <a:solidFill>
                  <a:srgbClr val="C00000"/>
                </a:solidFill>
                <a:latin typeface="黑体" pitchFamily="49" charset="-122"/>
                <a:ea typeface="黑体" pitchFamily="49" charset="-122"/>
              </a:rPr>
              <a:t>抗战</a:t>
            </a:r>
            <a:r>
              <a:rPr lang="zh-CN" altLang="en-US" sz="2000" dirty="0" smtClean="0">
                <a:latin typeface="黑体" pitchFamily="49" charset="-122"/>
                <a:ea typeface="黑体" pitchFamily="49" charset="-122"/>
              </a:rPr>
              <a:t>。</a:t>
            </a:r>
          </a:p>
          <a:p>
            <a:pPr>
              <a:lnSpc>
                <a:spcPct val="250000"/>
              </a:lnSpc>
            </a:pPr>
            <a:r>
              <a:rPr lang="en-US" altLang="zh-CN" sz="2000" dirty="0" smtClean="0">
                <a:solidFill>
                  <a:srgbClr val="C00000"/>
                </a:solidFill>
                <a:latin typeface="黑体" pitchFamily="49" charset="-122"/>
                <a:ea typeface="黑体" pitchFamily="49" charset="-122"/>
              </a:rPr>
              <a:t>1941</a:t>
            </a:r>
            <a:r>
              <a:rPr lang="zh-CN" altLang="en-US" sz="2000" dirty="0" smtClean="0">
                <a:solidFill>
                  <a:srgbClr val="C00000"/>
                </a:solidFill>
                <a:latin typeface="黑体" pitchFamily="49" charset="-122"/>
                <a:ea typeface="黑体" pitchFamily="49" charset="-122"/>
              </a:rPr>
              <a:t>年</a:t>
            </a:r>
            <a:r>
              <a:rPr lang="en-US" altLang="zh-CN" sz="2000" dirty="0" smtClean="0">
                <a:solidFill>
                  <a:srgbClr val="C00000"/>
                </a:solidFill>
                <a:latin typeface="黑体" pitchFamily="49" charset="-122"/>
                <a:ea typeface="黑体" pitchFamily="49" charset="-122"/>
              </a:rPr>
              <a:t>12</a:t>
            </a:r>
            <a:r>
              <a:rPr lang="zh-CN" altLang="en-US" sz="2000" dirty="0" smtClean="0">
                <a:solidFill>
                  <a:srgbClr val="C00000"/>
                </a:solidFill>
                <a:latin typeface="黑体" pitchFamily="49" charset="-122"/>
                <a:ea typeface="黑体" pitchFamily="49" charset="-122"/>
              </a:rPr>
              <a:t>月</a:t>
            </a:r>
            <a:r>
              <a:rPr lang="en-US" altLang="zh-CN" sz="2000" dirty="0">
                <a:solidFill>
                  <a:srgbClr val="C00000"/>
                </a:solidFill>
                <a:latin typeface="黑体" pitchFamily="49" charset="-122"/>
                <a:ea typeface="黑体" pitchFamily="49" charset="-122"/>
              </a:rPr>
              <a:t>8</a:t>
            </a:r>
            <a:r>
              <a:rPr lang="zh-CN" altLang="en-US" sz="2000" dirty="0" smtClean="0">
                <a:solidFill>
                  <a:srgbClr val="C00000"/>
                </a:solidFill>
                <a:latin typeface="黑体" pitchFamily="49" charset="-122"/>
                <a:ea typeface="黑体" pitchFamily="49" charset="-122"/>
              </a:rPr>
              <a:t>日 </a:t>
            </a:r>
            <a:r>
              <a:rPr lang="zh-CN" altLang="en-US" sz="2000" dirty="0" smtClean="0">
                <a:latin typeface="黑体" pitchFamily="49" charset="-122"/>
                <a:ea typeface="黑体" pitchFamily="49" charset="-122"/>
              </a:rPr>
              <a:t>国民政府</a:t>
            </a:r>
            <a:r>
              <a:rPr lang="zh-CN" altLang="en-US" sz="2000" dirty="0">
                <a:latin typeface="黑体" pitchFamily="49" charset="-122"/>
                <a:ea typeface="黑体" pitchFamily="49" charset="-122"/>
              </a:rPr>
              <a:t>正式对日宣战</a:t>
            </a:r>
          </a:p>
          <a:p>
            <a:pPr>
              <a:lnSpc>
                <a:spcPct val="250000"/>
              </a:lnSpc>
            </a:pPr>
            <a:r>
              <a:rPr lang="zh-CN" altLang="en-US" sz="2000" dirty="0" smtClean="0">
                <a:latin typeface="黑体" pitchFamily="49" charset="-122"/>
                <a:ea typeface="黑体" pitchFamily="49" charset="-122"/>
              </a:rPr>
              <a:t>牺牲的将士：</a:t>
            </a:r>
            <a:r>
              <a:rPr lang="zh-CN" altLang="en-US" sz="2000" u="sng" dirty="0" smtClean="0">
                <a:solidFill>
                  <a:srgbClr val="C00000"/>
                </a:solidFill>
                <a:latin typeface="黑体" pitchFamily="49" charset="-122"/>
                <a:ea typeface="黑体" pitchFamily="49" charset="-122"/>
              </a:rPr>
              <a:t>张</a:t>
            </a:r>
            <a:r>
              <a:rPr lang="zh-CN" altLang="en-US" sz="2000" u="sng" dirty="0">
                <a:solidFill>
                  <a:srgbClr val="C00000"/>
                </a:solidFill>
                <a:latin typeface="黑体" pitchFamily="49" charset="-122"/>
                <a:ea typeface="黑体" pitchFamily="49" charset="-122"/>
              </a:rPr>
              <a:t>自忠</a:t>
            </a:r>
            <a:r>
              <a:rPr lang="zh-CN" altLang="en-US" sz="2000" dirty="0">
                <a:latin typeface="黑体" pitchFamily="49" charset="-122"/>
                <a:ea typeface="黑体" pitchFamily="49" charset="-122"/>
              </a:rPr>
              <a:t>在</a:t>
            </a:r>
            <a:r>
              <a:rPr lang="zh-CN" altLang="en-US" sz="2000" dirty="0">
                <a:solidFill>
                  <a:srgbClr val="C00000"/>
                </a:solidFill>
                <a:latin typeface="黑体" pitchFamily="49" charset="-122"/>
                <a:ea typeface="黑体" pitchFamily="49" charset="-122"/>
              </a:rPr>
              <a:t>枣宜会战</a:t>
            </a:r>
            <a:r>
              <a:rPr lang="zh-CN" altLang="en-US" sz="2000" dirty="0">
                <a:latin typeface="黑体" pitchFamily="49" charset="-122"/>
                <a:ea typeface="黑体" pitchFamily="49" charset="-122"/>
              </a:rPr>
              <a:t>中</a:t>
            </a:r>
            <a:r>
              <a:rPr lang="zh-CN" altLang="en-US" sz="2000" dirty="0" smtClean="0">
                <a:latin typeface="黑体" pitchFamily="49" charset="-122"/>
                <a:ea typeface="黑体" pitchFamily="49" charset="-122"/>
              </a:rPr>
              <a:t>殉国；</a:t>
            </a:r>
            <a:endParaRPr lang="en-US" altLang="zh-CN" sz="2000" dirty="0" smtClean="0">
              <a:latin typeface="黑体" pitchFamily="49" charset="-122"/>
              <a:ea typeface="黑体" pitchFamily="49" charset="-122"/>
            </a:endParaRPr>
          </a:p>
          <a:p>
            <a:pPr>
              <a:lnSpc>
                <a:spcPct val="250000"/>
              </a:lnSpc>
            </a:pPr>
            <a:r>
              <a:rPr lang="zh-CN" altLang="en-US" sz="2000" dirty="0">
                <a:latin typeface="黑体" pitchFamily="49" charset="-122"/>
                <a:ea typeface="黑体" pitchFamily="49" charset="-122"/>
              </a:rPr>
              <a:t> </a:t>
            </a:r>
            <a:r>
              <a:rPr lang="zh-CN" altLang="en-US" sz="2000" dirty="0" smtClean="0">
                <a:latin typeface="黑体" pitchFamily="49" charset="-122"/>
                <a:ea typeface="黑体" pitchFamily="49" charset="-122"/>
              </a:rPr>
              <a:t>           </a:t>
            </a:r>
            <a:r>
              <a:rPr lang="en-US" altLang="zh-CN" sz="2000" dirty="0" smtClean="0">
                <a:latin typeface="黑体" pitchFamily="49" charset="-122"/>
                <a:ea typeface="黑体" pitchFamily="49" charset="-122"/>
              </a:rPr>
              <a:t>1942</a:t>
            </a:r>
            <a:r>
              <a:rPr lang="zh-CN" altLang="en-US" sz="2000" dirty="0">
                <a:latin typeface="黑体" pitchFamily="49" charset="-122"/>
                <a:ea typeface="黑体" pitchFamily="49" charset="-122"/>
              </a:rPr>
              <a:t>年中国远征军入缅作战，</a:t>
            </a:r>
            <a:r>
              <a:rPr lang="zh-CN" altLang="en-US" sz="2000" u="sng" dirty="0">
                <a:solidFill>
                  <a:srgbClr val="C00000"/>
                </a:solidFill>
                <a:latin typeface="黑体" pitchFamily="49" charset="-122"/>
                <a:ea typeface="黑体" pitchFamily="49" charset="-122"/>
              </a:rPr>
              <a:t>戴安澜</a:t>
            </a:r>
            <a:r>
              <a:rPr lang="zh-CN" altLang="en-US" sz="2000" dirty="0">
                <a:latin typeface="黑体" pitchFamily="49" charset="-122"/>
                <a:ea typeface="黑体" pitchFamily="49" charset="-122"/>
              </a:rPr>
              <a:t>师长在</a:t>
            </a:r>
            <a:r>
              <a:rPr lang="zh-CN" altLang="en-US" sz="2000" dirty="0">
                <a:solidFill>
                  <a:srgbClr val="C00000"/>
                </a:solidFill>
                <a:latin typeface="黑体" pitchFamily="49" charset="-122"/>
                <a:ea typeface="黑体" pitchFamily="49" charset="-122"/>
              </a:rPr>
              <a:t>缅北</a:t>
            </a:r>
            <a:r>
              <a:rPr lang="zh-CN" altLang="en-US" sz="2000" dirty="0" smtClean="0">
                <a:latin typeface="黑体" pitchFamily="49" charset="-122"/>
                <a:ea typeface="黑体" pitchFamily="49" charset="-122"/>
              </a:rPr>
              <a:t>殉国</a:t>
            </a:r>
            <a:endParaRPr lang="zh-CN" altLang="en-US" sz="2000" dirty="0">
              <a:latin typeface="黑体" pitchFamily="49" charset="-122"/>
              <a:ea typeface="黑体" pitchFamily="49" charset="-122"/>
            </a:endParaRPr>
          </a:p>
          <a:p>
            <a:pPr>
              <a:lnSpc>
                <a:spcPct val="250000"/>
              </a:lnSpc>
            </a:pPr>
            <a:endParaRPr lang="zh-CN" altLang="en-US" sz="2000" dirty="0">
              <a:latin typeface="黑体" pitchFamily="49" charset="-122"/>
              <a:ea typeface="黑体" pitchFamily="49" charset="-122"/>
            </a:endParaRPr>
          </a:p>
          <a:p>
            <a:pPr>
              <a:lnSpc>
                <a:spcPct val="250000"/>
              </a:lnSpc>
            </a:pPr>
            <a:endParaRPr lang="en-US" altLang="zh-CN" sz="2000" dirty="0" smtClean="0">
              <a:latin typeface="黑体" pitchFamily="49" charset="-122"/>
              <a:ea typeface="黑体" pitchFamily="49" charset="-122"/>
            </a:endParaRPr>
          </a:p>
          <a:p>
            <a:endParaRPr lang="zh-CN" altLang="en-US" dirty="0"/>
          </a:p>
          <a:p>
            <a:endParaRPr lang="en-US" altLang="zh-CN" dirty="0"/>
          </a:p>
          <a:p>
            <a:endParaRPr lang="zh-CN" altLang="en-US" dirty="0"/>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2246" y="1491388"/>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国民党正面战场的主要战役</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9618702" y="384493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国民党的消极抗战</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圆角矩形 9"/>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大后方</a:t>
              </a:r>
              <a:r>
                <a:rPr lang="zh-CN" altLang="en-US" dirty="0">
                  <a:solidFill>
                    <a:schemeClr val="tx1"/>
                  </a:solidFill>
                  <a:latin typeface="黑体" panose="02010609060101010101" pitchFamily="49" charset="-122"/>
                  <a:ea typeface="黑体" panose="02010609060101010101" pitchFamily="49" charset="-122"/>
                </a:rPr>
                <a:t>国统区的民主</a:t>
              </a:r>
              <a:r>
                <a:rPr lang="zh-CN" altLang="en-US" dirty="0" smtClean="0">
                  <a:solidFill>
                    <a:schemeClr val="tx1"/>
                  </a:solidFill>
                  <a:latin typeface="黑体" panose="02010609060101010101" pitchFamily="49" charset="-122"/>
                  <a:ea typeface="黑体" panose="02010609060101010101" pitchFamily="49" charset="-122"/>
                </a:rPr>
                <a:t>运动及文化运动</a:t>
              </a:r>
              <a:endParaRPr lang="zh-CN" altLang="en-US"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6.3.2</a:t>
            </a:r>
            <a:r>
              <a:rPr lang="zh-CN" altLang="en-US" dirty="0">
                <a:solidFill>
                  <a:schemeClr val="bg1"/>
                </a:solidFill>
              </a:rPr>
              <a:t>战略相持阶段的正面战场</a:t>
            </a:r>
          </a:p>
        </p:txBody>
      </p:sp>
    </p:spTree>
    <p:extLst>
      <p:ext uri="{BB962C8B-B14F-4D97-AF65-F5344CB8AC3E}">
        <p14:creationId xmlns:p14="http://schemas.microsoft.com/office/powerpoint/2010/main" val="2418721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706" y="469302"/>
            <a:ext cx="7059037" cy="544050"/>
          </a:xfrm>
        </p:spPr>
        <p:txBody>
          <a:bodyPr/>
          <a:lstStyle/>
          <a:p>
            <a:r>
              <a:rPr lang="zh-CN" altLang="en-US" sz="2400" dirty="0">
                <a:solidFill>
                  <a:schemeClr val="tx1"/>
                </a:solidFill>
              </a:rPr>
              <a:t>第三节 国民党的正面战场与大后方的</a:t>
            </a:r>
            <a:r>
              <a:rPr lang="zh-CN" altLang="en-US" sz="2400">
                <a:solidFill>
                  <a:schemeClr val="tx1"/>
                </a:solidFill>
              </a:rPr>
              <a:t>抗日民主运动  </a:t>
            </a:r>
            <a:endParaRPr lang="zh-CN" altLang="en-US" sz="2400" dirty="0">
              <a:solidFill>
                <a:schemeClr val="tx1"/>
              </a:solidFill>
            </a:endParaRPr>
          </a:p>
        </p:txBody>
      </p:sp>
      <p:sp>
        <p:nvSpPr>
          <p:cNvPr id="3" name="内容占位符 2"/>
          <p:cNvSpPr>
            <a:spLocks noGrp="1"/>
          </p:cNvSpPr>
          <p:nvPr>
            <p:ph idx="1"/>
          </p:nvPr>
        </p:nvSpPr>
        <p:spPr>
          <a:xfrm>
            <a:off x="416626" y="1704514"/>
            <a:ext cx="11775374" cy="4958291"/>
          </a:xfrm>
        </p:spPr>
        <p:txBody>
          <a:bodyPr>
            <a:normAutofit/>
          </a:bodyPr>
          <a:lstStyle/>
          <a:p>
            <a:pPr>
              <a:lnSpc>
                <a:spcPct val="200000"/>
              </a:lnSpc>
            </a:pPr>
            <a:r>
              <a:rPr lang="zh-CN" altLang="en-US" sz="1900" dirty="0">
                <a:latin typeface="黑体" panose="02010609060101010101" pitchFamily="49" charset="-122"/>
                <a:ea typeface="黑体" panose="02010609060101010101" pitchFamily="49" charset="-122"/>
                <a:sym typeface="微软雅黑" panose="020B0503020204020204" pitchFamily="34" charset="-122"/>
              </a:rPr>
              <a:t>击退国民党的反共摩擦</a:t>
            </a:r>
            <a:endParaRPr lang="en-US" altLang="zh-CN" sz="19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1900" dirty="0">
                <a:latin typeface="黑体" panose="02010609060101010101" pitchFamily="49" charset="-122"/>
                <a:ea typeface="黑体" panose="02010609060101010101" pitchFamily="49" charset="-122"/>
                <a:sym typeface="微软雅黑" panose="020B0503020204020204" pitchFamily="34" charset="-122"/>
              </a:rPr>
              <a:t>第一次：</a:t>
            </a:r>
            <a:r>
              <a:rPr lang="en-US" altLang="zh-CN" sz="1900" dirty="0">
                <a:latin typeface="黑体" panose="02010609060101010101" pitchFamily="49" charset="-122"/>
                <a:ea typeface="黑体" panose="02010609060101010101" pitchFamily="49" charset="-122"/>
                <a:sym typeface="微软雅黑" panose="020B0503020204020204" pitchFamily="34" charset="-122"/>
              </a:rPr>
              <a:t>1939</a:t>
            </a:r>
            <a:r>
              <a:rPr lang="zh-CN" altLang="en-US" sz="1900" dirty="0">
                <a:latin typeface="黑体" panose="02010609060101010101" pitchFamily="49" charset="-122"/>
                <a:ea typeface="黑体" panose="02010609060101010101" pitchFamily="49" charset="-122"/>
                <a:sym typeface="微软雅黑" panose="020B0503020204020204" pitchFamily="34" charset="-122"/>
              </a:rPr>
              <a:t>年冬至</a:t>
            </a:r>
            <a:r>
              <a:rPr lang="en-US" altLang="zh-CN" sz="1900" dirty="0">
                <a:latin typeface="黑体" panose="02010609060101010101" pitchFamily="49" charset="-122"/>
                <a:ea typeface="黑体" panose="02010609060101010101" pitchFamily="49" charset="-122"/>
                <a:sym typeface="微软雅黑" panose="020B0503020204020204" pitchFamily="34" charset="-122"/>
              </a:rPr>
              <a:t>1940</a:t>
            </a:r>
            <a:r>
              <a:rPr lang="zh-CN" altLang="en-US" sz="1900" dirty="0">
                <a:latin typeface="黑体" panose="02010609060101010101" pitchFamily="49" charset="-122"/>
                <a:ea typeface="黑体" panose="02010609060101010101" pitchFamily="49" charset="-122"/>
                <a:sym typeface="微软雅黑" panose="020B0503020204020204" pitchFamily="34" charset="-122"/>
              </a:rPr>
              <a:t>年春，第一次反共高潮，胡宗南部进攻陕甘宁边区，阎锡山进攻八路军。</a:t>
            </a:r>
            <a:endParaRPr lang="en-US" altLang="zh-CN" sz="19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pPr>
            <a:r>
              <a:rPr lang="zh-CN" altLang="en-US" sz="1900" dirty="0">
                <a:latin typeface="黑体" panose="02010609060101010101" pitchFamily="49" charset="-122"/>
                <a:ea typeface="黑体" panose="02010609060101010101" pitchFamily="49" charset="-122"/>
                <a:sym typeface="微软雅黑" panose="020B0503020204020204" pitchFamily="34" charset="-122"/>
              </a:rPr>
              <a:t>第二次：</a:t>
            </a:r>
            <a:r>
              <a:rPr lang="en-US" altLang="zh-CN" sz="1900" dirty="0">
                <a:latin typeface="黑体" panose="02010609060101010101" pitchFamily="49" charset="-122"/>
                <a:ea typeface="黑体" panose="02010609060101010101" pitchFamily="49" charset="-122"/>
                <a:sym typeface="微软雅黑" panose="020B0503020204020204" pitchFamily="34" charset="-122"/>
              </a:rPr>
              <a:t>1941</a:t>
            </a:r>
            <a:r>
              <a:rPr lang="zh-CN" altLang="en-US" sz="19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1900" dirty="0">
                <a:latin typeface="黑体" panose="02010609060101010101" pitchFamily="49" charset="-122"/>
                <a:ea typeface="黑体" panose="02010609060101010101" pitchFamily="49" charset="-122"/>
                <a:sym typeface="微软雅黑" panose="020B0503020204020204" pitchFamily="34" charset="-122"/>
              </a:rPr>
              <a:t>1</a:t>
            </a:r>
            <a:r>
              <a:rPr lang="zh-CN" altLang="en-US" sz="1900" dirty="0">
                <a:latin typeface="黑体" panose="02010609060101010101" pitchFamily="49" charset="-122"/>
                <a:ea typeface="黑体" panose="02010609060101010101" pitchFamily="49" charset="-122"/>
                <a:sym typeface="微软雅黑" panose="020B0503020204020204" pitchFamily="34" charset="-122"/>
              </a:rPr>
              <a:t>月，</a:t>
            </a:r>
            <a:r>
              <a:rPr lang="zh-CN" altLang="en-US" sz="19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皖南事变</a:t>
            </a:r>
            <a:r>
              <a:rPr lang="zh-CN" altLang="en-US" sz="1900" dirty="0">
                <a:latin typeface="黑体" panose="02010609060101010101" pitchFamily="49" charset="-122"/>
                <a:ea typeface="黑体" panose="02010609060101010101" pitchFamily="49" charset="-122"/>
                <a:sym typeface="微软雅黑" panose="020B0503020204020204" pitchFamily="34" charset="-122"/>
              </a:rPr>
              <a:t>，第二次反共高潮取消番号 </a:t>
            </a:r>
            <a:endParaRPr lang="en-US" altLang="zh-CN" sz="19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pPr>
            <a:r>
              <a:rPr lang="zh-CN" altLang="en-US" sz="1900" dirty="0">
                <a:latin typeface="楷体" panose="02010609060101010101" charset="-122"/>
                <a:ea typeface="楷体" panose="02010609060101010101" charset="-122"/>
                <a:cs typeface="楷体" panose="02010609060101010101" charset="-122"/>
                <a:sym typeface="微软雅黑" panose="020B0503020204020204" pitchFamily="34" charset="-122"/>
              </a:rPr>
              <a:t>（</a:t>
            </a:r>
            <a:r>
              <a:rPr lang="zh-CN" altLang="en-US" sz="1900" dirty="0">
                <a:latin typeface="楷体" panose="02010609060101010101" charset="-122"/>
                <a:ea typeface="楷体" panose="02010609060101010101" charset="-122"/>
                <a:cs typeface="楷体" panose="02010609060101010101" charset="-122"/>
              </a:rPr>
              <a:t>千古奇冤，江南一叶，同室操戈，相煎何急</a:t>
            </a:r>
            <a:r>
              <a:rPr lang="en-US" altLang="zh-CN" sz="1900" dirty="0">
                <a:latin typeface="楷体" panose="02010609060101010101" charset="-122"/>
                <a:ea typeface="楷体" panose="02010609060101010101" charset="-122"/>
                <a:cs typeface="楷体" panose="02010609060101010101" charset="-122"/>
              </a:rPr>
              <a:t>! </a:t>
            </a:r>
            <a:r>
              <a:rPr lang="zh-CN" altLang="en-US" sz="1900" dirty="0">
                <a:latin typeface="楷体" panose="02010609060101010101" charset="-122"/>
                <a:ea typeface="楷体" panose="02010609060101010101" charset="-122"/>
                <a:cs typeface="楷体" panose="02010609060101010101" charset="-122"/>
              </a:rPr>
              <a:t>）</a:t>
            </a:r>
            <a:endParaRPr lang="en-US" altLang="zh-CN" sz="1900"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a:lnSpc>
                <a:spcPct val="300000"/>
              </a:lnSpc>
            </a:pPr>
            <a:r>
              <a:rPr lang="zh-CN" altLang="en-US" sz="1900" dirty="0">
                <a:latin typeface="黑体" panose="02010609060101010101" pitchFamily="49" charset="-122"/>
                <a:ea typeface="黑体" panose="02010609060101010101" pitchFamily="49" charset="-122"/>
                <a:sym typeface="微软雅黑" panose="020B0503020204020204" pitchFamily="34" charset="-122"/>
              </a:rPr>
              <a:t>第三次：</a:t>
            </a:r>
            <a:r>
              <a:rPr lang="en-US" altLang="zh-CN" sz="1900" dirty="0">
                <a:latin typeface="黑体" panose="02010609060101010101" pitchFamily="49" charset="-122"/>
                <a:ea typeface="黑体" panose="02010609060101010101" pitchFamily="49" charset="-122"/>
                <a:sym typeface="微软雅黑" panose="020B0503020204020204" pitchFamily="34" charset="-122"/>
              </a:rPr>
              <a:t>1943</a:t>
            </a:r>
            <a:r>
              <a:rPr lang="zh-CN" altLang="en-US" sz="1900" dirty="0">
                <a:latin typeface="黑体" panose="02010609060101010101" pitchFamily="49" charset="-122"/>
                <a:ea typeface="黑体" panose="02010609060101010101" pitchFamily="49" charset="-122"/>
                <a:sym typeface="微软雅黑" panose="020B0503020204020204" pitchFamily="34" charset="-122"/>
              </a:rPr>
              <a:t>年春，第三次反共高潮，被共产党及时揭露而被制止</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132" y="3993106"/>
            <a:ext cx="1428750" cy="2095500"/>
          </a:xfrm>
          <a:prstGeom prst="rect">
            <a:avLst/>
          </a:prstGeom>
          <a:ln>
            <a:noFill/>
          </a:ln>
          <a:effectLst>
            <a:outerShdw blurRad="292100" dist="139700" dir="2700000" algn="tl" rotWithShape="0">
              <a:srgbClr val="333333">
                <a:alpha val="65000"/>
              </a:srgbClr>
            </a:outerShdw>
          </a:effectLst>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4538" y="3420943"/>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 13"/>
          <p:cNvGrpSpPr/>
          <p:nvPr/>
        </p:nvGrpSpPr>
        <p:grpSpPr>
          <a:xfrm>
            <a:off x="7415213" y="1"/>
            <a:ext cx="4776787" cy="2586038"/>
            <a:chOff x="6423209" y="2718874"/>
            <a:chExt cx="5768791" cy="3036732"/>
          </a:xfrm>
        </p:grpSpPr>
        <p:sp>
          <p:nvSpPr>
            <p:cNvPr id="15" name="圆角矩形 14"/>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16" name="左大括号 15"/>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7" name="圆角矩形 16"/>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18" name="圆角矩形 17"/>
            <p:cNvSpPr/>
            <p:nvPr/>
          </p:nvSpPr>
          <p:spPr>
            <a:xfrm>
              <a:off x="9618702" y="384493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国民党的消极抗战</a:t>
              </a:r>
            </a:p>
          </p:txBody>
        </p:sp>
        <p:sp>
          <p:nvSpPr>
            <p:cNvPr id="19" name="圆角矩形 18"/>
            <p:cNvSpPr/>
            <p:nvPr/>
          </p:nvSpPr>
          <p:spPr>
            <a:xfrm>
              <a:off x="9618702" y="479451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大后方国统区的民主运动及文化运动</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6.3.2</a:t>
            </a:r>
            <a:r>
              <a:rPr kumimoji="1" lang="zh-CN" altLang="en-US" sz="1000" dirty="0">
                <a:solidFill>
                  <a:schemeClr val="bg1">
                    <a:lumMod val="95000"/>
                  </a:schemeClr>
                </a:solidFill>
              </a:rPr>
              <a:t>战略相持阶段的正面战场</a:t>
            </a:r>
          </a:p>
        </p:txBody>
      </p:sp>
    </p:spTree>
    <p:extLst>
      <p:ext uri="{BB962C8B-B14F-4D97-AF65-F5344CB8AC3E}">
        <p14:creationId xmlns:p14="http://schemas.microsoft.com/office/powerpoint/2010/main" val="3595625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国民党正面战场的主要战役</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sym typeface="+mn-ea"/>
              </a:rPr>
              <a:t>第二、三、四节：</a:t>
            </a:r>
          </a:p>
          <a:p>
            <a:pPr algn="ctr"/>
            <a:r>
              <a:rPr lang="zh-CN" altLang="en-US" sz="2000" dirty="0" smtClean="0">
                <a:solidFill>
                  <a:schemeClr val="bg1"/>
                </a:solidFill>
                <a:latin typeface="SimHei" charset="0"/>
                <a:ea typeface="SimHei" charset="0"/>
                <a:cs typeface="SimHei" charset="0"/>
                <a:sym typeface="+mn-ea"/>
              </a:rPr>
              <a:t>国共两党的抗争和战略三阶段</a:t>
            </a:r>
            <a:endParaRPr lang="zh-CN" altLang="en-US" sz="2000" dirty="0">
              <a:solidFill>
                <a:schemeClr val="bg1"/>
              </a:solidFill>
              <a:latin typeface="SimHei" charset="0"/>
              <a:ea typeface="SimHei" charset="0"/>
              <a:cs typeface="SimHei" charset="0"/>
              <a:sym typeface="+mn-ea"/>
            </a:endParaRPr>
          </a:p>
        </p:txBody>
      </p:sp>
      <p:sp>
        <p:nvSpPr>
          <p:cNvPr id="16" name="圆角矩形 15"/>
          <p:cNvSpPr/>
          <p:nvPr/>
        </p:nvSpPr>
        <p:spPr>
          <a:xfrm>
            <a:off x="6383460" y="2150088"/>
            <a:ext cx="2984476"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国共尝试第二次合作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共产党在抗日运动中的中流砥柱作用</a:t>
            </a:r>
          </a:p>
        </p:txBody>
      </p:sp>
      <p:sp>
        <p:nvSpPr>
          <p:cNvPr id="12" name="左大括号 11"/>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 name="圆角矩形 13"/>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国民党军队在正面战场的主要战役</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圆角矩形 14"/>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国民党的消极抗战</a:t>
            </a:r>
          </a:p>
        </p:txBody>
      </p:sp>
      <p:sp>
        <p:nvSpPr>
          <p:cNvPr id="18" name="圆角矩形 17"/>
          <p:cNvSpPr/>
          <p:nvPr/>
        </p:nvSpPr>
        <p:spPr>
          <a:xfrm>
            <a:off x="9618702" y="4794513"/>
            <a:ext cx="2573298" cy="78461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大后方国统区的民主运动及文化运动</a:t>
            </a:r>
          </a:p>
        </p:txBody>
      </p:sp>
    </p:spTree>
    <p:extLst>
      <p:ext uri="{BB962C8B-B14F-4D97-AF65-F5344CB8AC3E}">
        <p14:creationId xmlns:p14="http://schemas.microsoft.com/office/powerpoint/2010/main" val="3585737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93175"/>
            <a:ext cx="10192076" cy="544050"/>
          </a:xfrm>
        </p:spPr>
        <p:txBody>
          <a:bodyPr vert="horz" lIns="91440" tIns="45720" rIns="91440" bIns="45720" rtlCol="0" anchor="ctr">
            <a:noAutofit/>
          </a:bodyPr>
          <a:lstStyle/>
          <a:p>
            <a:r>
              <a:rPr lang="zh-CN" altLang="en-US" sz="2000" dirty="0">
                <a:solidFill>
                  <a:schemeClr val="tx1"/>
                </a:solidFill>
              </a:rPr>
              <a:t>第三节 国民党的正面战场与大后方的抗日民主运动  </a:t>
            </a:r>
          </a:p>
        </p:txBody>
      </p:sp>
      <p:sp>
        <p:nvSpPr>
          <p:cNvPr id="3" name="内容占位符 2"/>
          <p:cNvSpPr>
            <a:spLocks noGrp="1"/>
          </p:cNvSpPr>
          <p:nvPr>
            <p:ph idx="1"/>
          </p:nvPr>
        </p:nvSpPr>
        <p:spPr>
          <a:xfrm>
            <a:off x="123853" y="1288164"/>
            <a:ext cx="11892742" cy="5350092"/>
          </a:xfrm>
        </p:spPr>
        <p:txBody>
          <a:bodyPr>
            <a:noAutofit/>
          </a:bodyPr>
          <a:lstStyle/>
          <a:p>
            <a:pPr>
              <a:lnSpc>
                <a:spcPct val="200000"/>
              </a:lnSpc>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大后方的抗日民主运动及抗日文化运动</a:t>
            </a:r>
            <a:r>
              <a:rPr lang="en-US" altLang="zh-CN" sz="2000" dirty="0">
                <a:solidFill>
                  <a:srgbClr val="FF0000"/>
                </a:solidFill>
                <a:latin typeface="黑体" panose="02010609060101010101" pitchFamily="49" charset="-122"/>
                <a:ea typeface="黑体" panose="02010609060101010101" pitchFamily="49" charset="-122"/>
              </a:rPr>
              <a:t> </a:t>
            </a:r>
          </a:p>
          <a:p>
            <a:pPr>
              <a:lnSpc>
                <a:spcPct val="200000"/>
              </a:lnSpc>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大后方的抗日民主运动</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lnSpc>
                <a:spcPct val="200000"/>
              </a:lnSpc>
              <a:spcBef>
                <a:spcPts val="0"/>
              </a:spcBef>
              <a:buFont typeface="Wingdings" panose="05000000000000000000" pitchFamily="2" charset="2"/>
              <a:buChar char="p"/>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1941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月在大后方抗日民主运动，</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中国民主政团同盟成立</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月于香港创办机关报</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光明报</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lnSpc>
                <a:spcPct val="200000"/>
              </a:lnSpc>
              <a:spcBef>
                <a:spcPts val="0"/>
              </a:spcBef>
              <a:buFont typeface="Wingdings" panose="05000000000000000000" pitchFamily="2" charset="2"/>
              <a:buChar char="p"/>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1944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月，中共参政员林伯渠提出废除国民党一党专政、召开各党派会议、成立民主联合政府的主张。</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zh-CN" altLang="en-US" sz="2000" dirty="0">
              <a:latin typeface="黑体" panose="02010609060101010101" pitchFamily="49" charset="-122"/>
              <a:ea typeface="黑体" panose="02010609060101010101" pitchFamily="49" charset="-122"/>
            </a:endParaRPr>
          </a:p>
        </p:txBody>
      </p:sp>
      <p:grpSp>
        <p:nvGrpSpPr>
          <p:cNvPr id="6" name="组 5"/>
          <p:cNvGrpSpPr/>
          <p:nvPr/>
        </p:nvGrpSpPr>
        <p:grpSpPr>
          <a:xfrm>
            <a:off x="7415213" y="1"/>
            <a:ext cx="4776787" cy="2586038"/>
            <a:chOff x="6423209" y="2718874"/>
            <a:chExt cx="5768791" cy="3036732"/>
          </a:xfrm>
        </p:grpSpPr>
        <p:sp>
          <p:nvSpPr>
            <p:cNvPr id="7" name="圆角矩形 6"/>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8" name="左大括号 7"/>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国民党的消极抗战</a:t>
              </a:r>
            </a:p>
          </p:txBody>
        </p:sp>
        <p:sp>
          <p:nvSpPr>
            <p:cNvPr id="11" name="圆角矩形 10"/>
            <p:cNvSpPr/>
            <p:nvPr/>
          </p:nvSpPr>
          <p:spPr>
            <a:xfrm>
              <a:off x="9618702" y="4794513"/>
              <a:ext cx="2573298" cy="78461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大后方国统区的民主运动及文化运动</a:t>
              </a:r>
            </a:p>
          </p:txBody>
        </p:sp>
      </p:grpSp>
      <p:sp>
        <p:nvSpPr>
          <p:cNvPr id="13" name="文本框 12">
            <a:extLst>
              <a:ext uri="{FF2B5EF4-FFF2-40B4-BE49-F238E27FC236}">
                <a16:creationId xmlns="" xmlns:a16="http://schemas.microsoft.com/office/drawing/2014/main" id="{4E6CD3C4-B618-1946-B696-7DE517912BDB}"/>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6.3.2</a:t>
            </a:r>
            <a:r>
              <a:rPr kumimoji="1" lang="zh-CN" altLang="en-US" sz="1000" dirty="0">
                <a:solidFill>
                  <a:schemeClr val="bg1">
                    <a:lumMod val="95000"/>
                  </a:schemeClr>
                </a:solidFill>
              </a:rPr>
              <a:t>战略相持阶段的正面战场</a:t>
            </a:r>
          </a:p>
        </p:txBody>
      </p:sp>
    </p:spTree>
    <p:extLst>
      <p:ext uri="{BB962C8B-B14F-4D97-AF65-F5344CB8AC3E}">
        <p14:creationId xmlns:p14="http://schemas.microsoft.com/office/powerpoint/2010/main" val="3690867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第三节 国民党的正面战场与大后方的抗日民主运动  </a:t>
            </a:r>
          </a:p>
        </p:txBody>
      </p:sp>
      <p:sp>
        <p:nvSpPr>
          <p:cNvPr id="3" name="内容占位符 2"/>
          <p:cNvSpPr>
            <a:spLocks noGrp="1"/>
          </p:cNvSpPr>
          <p:nvPr>
            <p:ph idx="1"/>
          </p:nvPr>
        </p:nvSpPr>
        <p:spPr>
          <a:xfrm>
            <a:off x="462044" y="1549031"/>
            <a:ext cx="11267912" cy="4865818"/>
          </a:xfrm>
        </p:spPr>
        <p:txBody>
          <a:bodyPr>
            <a:normAutofit fontScale="92500" lnSpcReduction="20000"/>
          </a:bodyPr>
          <a:lstStyle/>
          <a:p>
            <a:pPr>
              <a:lnSpc>
                <a:spcPct val="200000"/>
              </a:lnSpc>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大后方的抗战文化运动</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文化界提出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“抗战、团结、民主”</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为文艺创作的三大目标。</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新华日报</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群众</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周刊在重庆公开发行。</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北大、清华、南开迁往昆明组成</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西南联合大学</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，及其它一些学校一起为中华民族的独立和复兴坚持进行教学和开展科学研究工作。</a:t>
            </a:r>
            <a:r>
              <a:rPr lang="en-US" altLang="zh-CN" sz="2000" dirty="0">
                <a:latin typeface="黑体" panose="02010609060101010101" pitchFamily="49" charset="-122"/>
                <a:ea typeface="黑体" panose="02010609060101010101" pitchFamily="49" charset="-122"/>
                <a:sym typeface="微软雅黑" panose="020B0503020204020204" pitchFamily="34" charset="-122"/>
              </a:rPr>
              <a:t>	</a:t>
            </a:r>
          </a:p>
          <a:p>
            <a:pPr>
              <a:lnSpc>
                <a:spcPct val="200000"/>
              </a:lnSpc>
              <a:spcBef>
                <a:spcPts val="0"/>
              </a:spcBef>
            </a:pPr>
            <a:endParaRPr lang="en-US" altLang="zh-CN" sz="2000" dirty="0">
              <a:sym typeface="微软雅黑" panose="020B0503020204020204" pitchFamily="34" charset="-122"/>
            </a:endParaRPr>
          </a:p>
          <a:p>
            <a:pPr algn="ctr">
              <a:lnSpc>
                <a:spcPct val="200000"/>
              </a:lnSpc>
              <a:spcBef>
                <a:spcPts val="0"/>
              </a:spcBef>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gn="ctr">
              <a:lnSpc>
                <a:spcPct val="200000"/>
              </a:lnSpc>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ctr">
              <a:lnSpc>
                <a:spcPct val="200000"/>
              </a:lnSpc>
              <a:spcBef>
                <a:spcPts val="0"/>
              </a:spcBef>
            </a:pP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国民党</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统治区的抗日民主运动和进步文化工作，是全民族抗战中的一条重要的战线。</a:t>
            </a:r>
            <a:endParaRPr lang="zh-CN" altLang="en-US" sz="2000" dirty="0">
              <a:latin typeface="黑体" panose="02010609060101010101" pitchFamily="49" charset="-122"/>
              <a:ea typeface="黑体" panose="02010609060101010101" pitchFamily="49" charset="-122"/>
            </a:endParaRPr>
          </a:p>
        </p:txBody>
      </p:sp>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国民党正面战场的主要战役</a:t>
              </a: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国民党军队在正面战场的主要战役</a:t>
              </a: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国民党的消极抗战</a:t>
              </a:r>
            </a:p>
          </p:txBody>
        </p:sp>
        <p:sp>
          <p:nvSpPr>
            <p:cNvPr id="11" name="圆角矩形 10"/>
            <p:cNvSpPr/>
            <p:nvPr/>
          </p:nvSpPr>
          <p:spPr>
            <a:xfrm>
              <a:off x="9618702" y="4794513"/>
              <a:ext cx="2573298" cy="78461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大后方国统区的民主运动及文化运动</a:t>
              </a:r>
            </a:p>
          </p:txBody>
        </p:sp>
      </p:grpSp>
      <p:sp>
        <p:nvSpPr>
          <p:cNvPr id="13" name="文本框 12">
            <a:extLst>
              <a:ext uri="{FF2B5EF4-FFF2-40B4-BE49-F238E27FC236}">
                <a16:creationId xmlns="" xmlns:a16="http://schemas.microsoft.com/office/drawing/2014/main" id="{11B5051C-6004-C748-83F6-787F17E062C6}"/>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6.3.2</a:t>
            </a:r>
            <a:r>
              <a:rPr kumimoji="1" lang="zh-CN" altLang="en-US" sz="1000" dirty="0">
                <a:solidFill>
                  <a:schemeClr val="bg1">
                    <a:lumMod val="95000"/>
                  </a:schemeClr>
                </a:solidFill>
              </a:rPr>
              <a:t>战略相持阶段的正面战场</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415" y="4026610"/>
            <a:ext cx="3694545" cy="155010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822" y="3872531"/>
            <a:ext cx="2702142" cy="1845119"/>
          </a:xfrm>
          <a:prstGeom prst="rect">
            <a:avLst/>
          </a:prstGeom>
        </p:spPr>
      </p:pic>
    </p:spTree>
    <p:extLst>
      <p:ext uri="{BB962C8B-B14F-4D97-AF65-F5344CB8AC3E}">
        <p14:creationId xmlns:p14="http://schemas.microsoft.com/office/powerpoint/2010/main" val="21858478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第三节 国民党的正面战场与大后方的抗日民主运动  </a:t>
            </a:r>
          </a:p>
        </p:txBody>
      </p:sp>
      <p:sp>
        <p:nvSpPr>
          <p:cNvPr id="3" name="内容占位符 2"/>
          <p:cNvSpPr>
            <a:spLocks noGrp="1"/>
          </p:cNvSpPr>
          <p:nvPr>
            <p:ph idx="1"/>
          </p:nvPr>
        </p:nvSpPr>
        <p:spPr>
          <a:xfrm>
            <a:off x="462044" y="1549031"/>
            <a:ext cx="11267912" cy="4865818"/>
          </a:xfrm>
        </p:spPr>
        <p:txBody>
          <a:bodyPr>
            <a:normAutofit/>
          </a:bodyPr>
          <a:lstStyle/>
          <a:p>
            <a:pPr>
              <a:lnSpc>
                <a:spcPct val="200000"/>
              </a:lnSpc>
              <a:spcBef>
                <a:spcPts val="0"/>
              </a:spcBef>
            </a:pPr>
            <a:r>
              <a:rPr lang="zh-CN" altLang="zh-CN" sz="2000" dirty="0" smtClean="0">
                <a:latin typeface="黑体" pitchFamily="49" charset="-122"/>
                <a:ea typeface="黑体" pitchFamily="49" charset="-122"/>
                <a:sym typeface="微软雅黑" pitchFamily="34" charset="-122"/>
              </a:rPr>
              <a:t>大后方</a:t>
            </a:r>
            <a:r>
              <a:rPr lang="zh-CN" altLang="zh-CN" sz="2000" dirty="0">
                <a:latin typeface="黑体" pitchFamily="49" charset="-122"/>
                <a:ea typeface="黑体" pitchFamily="49" charset="-122"/>
                <a:sym typeface="微软雅黑" pitchFamily="34" charset="-122"/>
              </a:rPr>
              <a:t>的抗战文化</a:t>
            </a:r>
            <a:r>
              <a:rPr lang="zh-CN" altLang="zh-CN" sz="2000" dirty="0" smtClean="0">
                <a:latin typeface="黑体" pitchFamily="49" charset="-122"/>
                <a:ea typeface="黑体" pitchFamily="49" charset="-122"/>
                <a:sym typeface="微软雅黑" pitchFamily="34" charset="-122"/>
              </a:rPr>
              <a:t>运动</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1</a:t>
            </a:r>
            <a:r>
              <a:rPr lang="en-US" altLang="zh-CN" sz="2000" dirty="0" smtClean="0">
                <a:latin typeface="黑体" pitchFamily="49" charset="-122"/>
                <a:ea typeface="黑体" pitchFamily="49" charset="-122"/>
                <a:sym typeface="微软雅黑" pitchFamily="34" charset="-122"/>
              </a:rPr>
              <a:t>.</a:t>
            </a:r>
            <a:r>
              <a:rPr lang="zh-CN" altLang="en-US" sz="2000" dirty="0" smtClean="0">
                <a:latin typeface="黑体" pitchFamily="49" charset="-122"/>
                <a:ea typeface="黑体" pitchFamily="49" charset="-122"/>
                <a:sym typeface="微软雅黑" pitchFamily="34" charset="-122"/>
              </a:rPr>
              <a:t>文化界</a:t>
            </a:r>
            <a:r>
              <a:rPr lang="zh-CN" altLang="en-US" sz="2000" dirty="0">
                <a:latin typeface="黑体" pitchFamily="49" charset="-122"/>
                <a:ea typeface="黑体" pitchFamily="49" charset="-122"/>
                <a:sym typeface="微软雅黑" pitchFamily="34" charset="-122"/>
              </a:rPr>
              <a:t>提出</a:t>
            </a:r>
            <a:r>
              <a:rPr lang="zh-CN" altLang="en-US" sz="2000" dirty="0" smtClean="0">
                <a:solidFill>
                  <a:srgbClr val="C00000"/>
                </a:solidFill>
                <a:latin typeface="黑体" pitchFamily="49" charset="-122"/>
                <a:ea typeface="黑体" pitchFamily="49" charset="-122"/>
                <a:sym typeface="微软雅黑" pitchFamily="34" charset="-122"/>
              </a:rPr>
              <a:t>“</a:t>
            </a:r>
            <a:r>
              <a:rPr lang="en-US" altLang="zh-CN" sz="2000" dirty="0" smtClean="0">
                <a:solidFill>
                  <a:srgbClr val="C00000"/>
                </a:solidFill>
                <a:latin typeface="黑体" pitchFamily="49" charset="-122"/>
                <a:ea typeface="黑体" pitchFamily="49" charset="-122"/>
                <a:sym typeface="微软雅黑" pitchFamily="34" charset="-122"/>
              </a:rPr>
              <a:t>_____</a:t>
            </a:r>
            <a:r>
              <a:rPr lang="zh-CN" altLang="en-US" sz="2000" dirty="0" smtClean="0">
                <a:solidFill>
                  <a:srgbClr val="C00000"/>
                </a:solidFill>
                <a:latin typeface="黑体" pitchFamily="49" charset="-122"/>
                <a:ea typeface="黑体" pitchFamily="49" charset="-122"/>
                <a:sym typeface="微软雅黑" pitchFamily="34" charset="-122"/>
              </a:rPr>
              <a:t>、</a:t>
            </a:r>
            <a:r>
              <a:rPr lang="en-US" altLang="zh-CN" sz="2000" dirty="0">
                <a:solidFill>
                  <a:srgbClr val="C00000"/>
                </a:solidFill>
                <a:latin typeface="黑体" pitchFamily="49" charset="-122"/>
                <a:ea typeface="黑体" pitchFamily="49" charset="-122"/>
                <a:sym typeface="微软雅黑" pitchFamily="34" charset="-122"/>
              </a:rPr>
              <a:t> _____ </a:t>
            </a:r>
            <a:r>
              <a:rPr lang="zh-CN" altLang="en-US" sz="2000" dirty="0" smtClean="0">
                <a:solidFill>
                  <a:srgbClr val="C00000"/>
                </a:solidFill>
                <a:latin typeface="黑体" pitchFamily="49" charset="-122"/>
                <a:ea typeface="黑体" pitchFamily="49" charset="-122"/>
                <a:sym typeface="微软雅黑" pitchFamily="34" charset="-122"/>
              </a:rPr>
              <a:t>、</a:t>
            </a:r>
            <a:r>
              <a:rPr lang="en-US" altLang="zh-CN" sz="2000" dirty="0">
                <a:solidFill>
                  <a:srgbClr val="C00000"/>
                </a:solidFill>
                <a:latin typeface="黑体" pitchFamily="49" charset="-122"/>
                <a:ea typeface="黑体" pitchFamily="49" charset="-122"/>
                <a:sym typeface="微软雅黑" pitchFamily="34" charset="-122"/>
              </a:rPr>
              <a:t> _____ </a:t>
            </a:r>
            <a:r>
              <a:rPr lang="zh-CN" altLang="en-US" sz="2000" dirty="0" smtClean="0">
                <a:solidFill>
                  <a:srgbClr val="C00000"/>
                </a:solidFill>
                <a:latin typeface="黑体" pitchFamily="49" charset="-122"/>
                <a:ea typeface="黑体" pitchFamily="49" charset="-122"/>
                <a:sym typeface="微软雅黑" pitchFamily="34" charset="-122"/>
              </a:rPr>
              <a:t>”</a:t>
            </a:r>
            <a:r>
              <a:rPr lang="zh-CN" altLang="en-US" sz="2000" dirty="0">
                <a:latin typeface="黑体" pitchFamily="49" charset="-122"/>
                <a:ea typeface="黑体" pitchFamily="49" charset="-122"/>
                <a:sym typeface="微软雅黑" pitchFamily="34" charset="-122"/>
              </a:rPr>
              <a:t>为文艺创作的三大目标。</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2</a:t>
            </a:r>
            <a:r>
              <a:rPr lang="en-US" altLang="zh-CN" sz="2000" dirty="0" smtClean="0">
                <a:latin typeface="黑体" pitchFamily="49" charset="-122"/>
                <a:ea typeface="黑体" pitchFamily="49" charset="-122"/>
                <a:sym typeface="微软雅黑" pitchFamily="34" charset="-122"/>
              </a:rPr>
              <a:t>.</a:t>
            </a:r>
            <a:r>
              <a:rPr lang="en-US" altLang="zh-CN" sz="2000" dirty="0" smtClean="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新华日报</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群众</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latin typeface="黑体" pitchFamily="49" charset="-122"/>
                <a:ea typeface="黑体" pitchFamily="49" charset="-122"/>
                <a:sym typeface="微软雅黑" pitchFamily="34" charset="-122"/>
              </a:rPr>
              <a:t>周刊在重庆公开发行。</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3</a:t>
            </a:r>
            <a:r>
              <a:rPr lang="en-US" altLang="zh-CN" sz="2000" dirty="0" smtClean="0">
                <a:latin typeface="黑体" pitchFamily="49" charset="-122"/>
                <a:ea typeface="黑体" pitchFamily="49" charset="-122"/>
                <a:sym typeface="微软雅黑" pitchFamily="34" charset="-122"/>
              </a:rPr>
              <a:t>.</a:t>
            </a:r>
            <a:r>
              <a:rPr lang="zh-CN" altLang="en-US" sz="2000" dirty="0" smtClean="0">
                <a:latin typeface="黑体" pitchFamily="49" charset="-122"/>
                <a:ea typeface="黑体" pitchFamily="49" charset="-122"/>
                <a:sym typeface="微软雅黑" pitchFamily="34" charset="-122"/>
              </a:rPr>
              <a:t>北大</a:t>
            </a:r>
            <a:r>
              <a:rPr lang="zh-CN" altLang="en-US" sz="2000" dirty="0">
                <a:latin typeface="黑体" pitchFamily="49" charset="-122"/>
                <a:ea typeface="黑体" pitchFamily="49" charset="-122"/>
                <a:sym typeface="微软雅黑" pitchFamily="34" charset="-122"/>
              </a:rPr>
              <a:t>、清华、南开迁往昆明</a:t>
            </a:r>
            <a:r>
              <a:rPr lang="zh-CN" altLang="en-US" sz="2000" dirty="0" smtClean="0">
                <a:latin typeface="黑体" pitchFamily="49" charset="-122"/>
                <a:ea typeface="黑体" pitchFamily="49" charset="-122"/>
                <a:sym typeface="微软雅黑" pitchFamily="34" charset="-122"/>
              </a:rPr>
              <a:t>组成</a:t>
            </a:r>
            <a:r>
              <a:rPr lang="zh-CN" altLang="en-US" sz="2000" dirty="0">
                <a:solidFill>
                  <a:srgbClr val="C00000"/>
                </a:solidFill>
                <a:latin typeface="黑体" pitchFamily="49" charset="-122"/>
                <a:ea typeface="黑体" pitchFamily="49" charset="-122"/>
                <a:sym typeface="微软雅黑" pitchFamily="34" charset="-122"/>
              </a:rPr>
              <a:t>西南联合大学</a:t>
            </a:r>
            <a:r>
              <a:rPr lang="zh-CN" altLang="en-US" sz="2000" dirty="0" smtClean="0">
                <a:latin typeface="黑体" pitchFamily="49" charset="-122"/>
                <a:ea typeface="黑体" pitchFamily="49" charset="-122"/>
                <a:sym typeface="微软雅黑" pitchFamily="34" charset="-122"/>
              </a:rPr>
              <a:t>，</a:t>
            </a:r>
            <a:r>
              <a:rPr lang="zh-CN" altLang="en-US" sz="2000" dirty="0">
                <a:latin typeface="黑体" pitchFamily="49" charset="-122"/>
                <a:ea typeface="黑体" pitchFamily="49" charset="-122"/>
                <a:sym typeface="微软雅黑" pitchFamily="34" charset="-122"/>
              </a:rPr>
              <a:t>及其它一些学校一起为中华民族的独立和复兴坚持进行教学和开展科学研究工作</a:t>
            </a:r>
            <a:r>
              <a:rPr lang="zh-CN" altLang="en-US" sz="2000" dirty="0" smtClean="0">
                <a:latin typeface="黑体" pitchFamily="49" charset="-122"/>
                <a:ea typeface="黑体" pitchFamily="49" charset="-122"/>
                <a:sym typeface="微软雅黑" pitchFamily="34" charset="-122"/>
              </a:rPr>
              <a:t>。</a:t>
            </a:r>
            <a:r>
              <a:rPr lang="en-US" altLang="zh-CN" sz="2000" dirty="0" smtClean="0">
                <a:latin typeface="黑体" pitchFamily="49" charset="-122"/>
                <a:ea typeface="黑体" pitchFamily="49" charset="-122"/>
                <a:sym typeface="微软雅黑" pitchFamily="34" charset="-122"/>
              </a:rPr>
              <a:t>	</a:t>
            </a:r>
          </a:p>
          <a:p>
            <a:pPr>
              <a:lnSpc>
                <a:spcPct val="200000"/>
              </a:lnSpc>
              <a:spcBef>
                <a:spcPts val="0"/>
              </a:spcBef>
            </a:pPr>
            <a:endParaRPr lang="en-US" altLang="zh-CN" sz="2000" dirty="0" smtClean="0">
              <a:sym typeface="微软雅黑" pitchFamily="34" charset="-122"/>
            </a:endParaRPr>
          </a:p>
          <a:p>
            <a:pPr algn="ctr">
              <a:lnSpc>
                <a:spcPct val="200000"/>
              </a:lnSpc>
              <a:spcBef>
                <a:spcPts val="0"/>
              </a:spcBef>
            </a:pPr>
            <a:r>
              <a:rPr lang="zh-CN" altLang="en-US" sz="2000" dirty="0" smtClean="0">
                <a:latin typeface="黑体" pitchFamily="49" charset="-122"/>
                <a:ea typeface="黑体" pitchFamily="49" charset="-122"/>
                <a:sym typeface="微软雅黑" pitchFamily="34" charset="-122"/>
              </a:rPr>
              <a:t>国民党统治区的抗日民主运动和进步文化工作，是全民族抗战中的一条重要的战线。</a:t>
            </a:r>
            <a:endParaRPr lang="zh-CN" altLang="en-US" sz="2000" dirty="0">
              <a:latin typeface="黑体" pitchFamily="49" charset="-122"/>
              <a:ea typeface="黑体" pitchFamily="49" charset="-122"/>
            </a:endParaRPr>
          </a:p>
        </p:txBody>
      </p:sp>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国民党正面战场的主要战役</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国民党的消极抗战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9618702" y="4794513"/>
              <a:ext cx="2573298" cy="78461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大后方</a:t>
              </a:r>
              <a:r>
                <a:rPr lang="zh-CN" altLang="en-US" dirty="0">
                  <a:solidFill>
                    <a:schemeClr val="bg1"/>
                  </a:solidFill>
                  <a:latin typeface="黑体" panose="02010609060101010101" pitchFamily="49" charset="-122"/>
                  <a:ea typeface="黑体" panose="02010609060101010101" pitchFamily="49" charset="-122"/>
                </a:rPr>
                <a:t>国统区的民主</a:t>
              </a:r>
              <a:r>
                <a:rPr lang="zh-CN" altLang="en-US" dirty="0" smtClean="0">
                  <a:solidFill>
                    <a:schemeClr val="bg1"/>
                  </a:solidFill>
                  <a:latin typeface="黑体" panose="02010609060101010101" pitchFamily="49" charset="-122"/>
                  <a:ea typeface="黑体" panose="02010609060101010101" pitchFamily="49" charset="-122"/>
                </a:rPr>
                <a:t>运动及文化运动</a:t>
              </a:r>
              <a:endParaRPr lang="zh-CN" altLang="en-US" dirty="0">
                <a:solidFill>
                  <a:schemeClr val="bg1"/>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6.3.3.1</a:t>
            </a:r>
            <a:r>
              <a:rPr lang="zh-CN" altLang="en-US" dirty="0">
                <a:solidFill>
                  <a:schemeClr val="bg1"/>
                </a:solidFill>
              </a:rPr>
              <a:t>大后方的抗日民主运动及抗日文化工作</a:t>
            </a:r>
          </a:p>
        </p:txBody>
      </p:sp>
    </p:spTree>
    <p:extLst>
      <p:ext uri="{BB962C8B-B14F-4D97-AF65-F5344CB8AC3E}">
        <p14:creationId xmlns:p14="http://schemas.microsoft.com/office/powerpoint/2010/main" val="1370298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第三节 国民党的正面战场与大后方的抗日民主运动  </a:t>
            </a:r>
          </a:p>
        </p:txBody>
      </p:sp>
      <p:sp>
        <p:nvSpPr>
          <p:cNvPr id="3" name="内容占位符 2"/>
          <p:cNvSpPr>
            <a:spLocks noGrp="1"/>
          </p:cNvSpPr>
          <p:nvPr>
            <p:ph idx="1"/>
          </p:nvPr>
        </p:nvSpPr>
        <p:spPr>
          <a:xfrm>
            <a:off x="462044" y="1549031"/>
            <a:ext cx="11267912" cy="4865818"/>
          </a:xfrm>
        </p:spPr>
        <p:txBody>
          <a:bodyPr>
            <a:normAutofit/>
          </a:bodyPr>
          <a:lstStyle/>
          <a:p>
            <a:pPr>
              <a:lnSpc>
                <a:spcPct val="200000"/>
              </a:lnSpc>
              <a:spcBef>
                <a:spcPts val="0"/>
              </a:spcBef>
            </a:pPr>
            <a:r>
              <a:rPr lang="zh-CN" altLang="zh-CN" sz="2000" dirty="0" smtClean="0">
                <a:latin typeface="黑体" pitchFamily="49" charset="-122"/>
                <a:ea typeface="黑体" pitchFamily="49" charset="-122"/>
                <a:sym typeface="微软雅黑" pitchFamily="34" charset="-122"/>
              </a:rPr>
              <a:t>大后方</a:t>
            </a:r>
            <a:r>
              <a:rPr lang="zh-CN" altLang="zh-CN" sz="2000" dirty="0">
                <a:latin typeface="黑体" pitchFamily="49" charset="-122"/>
                <a:ea typeface="黑体" pitchFamily="49" charset="-122"/>
                <a:sym typeface="微软雅黑" pitchFamily="34" charset="-122"/>
              </a:rPr>
              <a:t>的抗战文化</a:t>
            </a:r>
            <a:r>
              <a:rPr lang="zh-CN" altLang="zh-CN" sz="2000" dirty="0" smtClean="0">
                <a:latin typeface="黑体" pitchFamily="49" charset="-122"/>
                <a:ea typeface="黑体" pitchFamily="49" charset="-122"/>
                <a:sym typeface="微软雅黑" pitchFamily="34" charset="-122"/>
              </a:rPr>
              <a:t>运动</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1</a:t>
            </a:r>
            <a:r>
              <a:rPr lang="en-US" altLang="zh-CN" sz="2000" dirty="0" smtClean="0">
                <a:latin typeface="黑体" pitchFamily="49" charset="-122"/>
                <a:ea typeface="黑体" pitchFamily="49" charset="-122"/>
                <a:sym typeface="微软雅黑" pitchFamily="34" charset="-122"/>
              </a:rPr>
              <a:t>.</a:t>
            </a:r>
            <a:r>
              <a:rPr lang="zh-CN" altLang="en-US" sz="2000" dirty="0" smtClean="0">
                <a:latin typeface="黑体" pitchFamily="49" charset="-122"/>
                <a:ea typeface="黑体" pitchFamily="49" charset="-122"/>
                <a:sym typeface="微软雅黑" pitchFamily="34" charset="-122"/>
              </a:rPr>
              <a:t>文化界</a:t>
            </a:r>
            <a:r>
              <a:rPr lang="zh-CN" altLang="en-US" sz="2000" dirty="0">
                <a:latin typeface="黑体" pitchFamily="49" charset="-122"/>
                <a:ea typeface="黑体" pitchFamily="49" charset="-122"/>
                <a:sym typeface="微软雅黑" pitchFamily="34" charset="-122"/>
              </a:rPr>
              <a:t>提出</a:t>
            </a:r>
            <a:r>
              <a:rPr lang="zh-CN" altLang="en-US" sz="2000" dirty="0">
                <a:solidFill>
                  <a:srgbClr val="C00000"/>
                </a:solidFill>
                <a:latin typeface="黑体" pitchFamily="49" charset="-122"/>
                <a:ea typeface="黑体" pitchFamily="49" charset="-122"/>
                <a:sym typeface="微软雅黑" pitchFamily="34" charset="-122"/>
              </a:rPr>
              <a:t>“</a:t>
            </a:r>
            <a:r>
              <a:rPr lang="zh-CN" altLang="en-US" sz="2000" u="sng" dirty="0">
                <a:solidFill>
                  <a:srgbClr val="C00000"/>
                </a:solidFill>
                <a:latin typeface="黑体" pitchFamily="49" charset="-122"/>
                <a:ea typeface="黑体" pitchFamily="49" charset="-122"/>
                <a:sym typeface="微软雅黑" pitchFamily="34" charset="-122"/>
              </a:rPr>
              <a:t>抗战</a:t>
            </a:r>
            <a:r>
              <a:rPr lang="zh-CN" altLang="en-US" sz="2000" dirty="0">
                <a:solidFill>
                  <a:srgbClr val="C00000"/>
                </a:solidFill>
                <a:latin typeface="黑体" pitchFamily="49" charset="-122"/>
                <a:ea typeface="黑体" pitchFamily="49" charset="-122"/>
                <a:sym typeface="微软雅黑" pitchFamily="34" charset="-122"/>
              </a:rPr>
              <a:t>、</a:t>
            </a:r>
            <a:r>
              <a:rPr lang="zh-CN" altLang="en-US" sz="2000" u="sng" dirty="0">
                <a:solidFill>
                  <a:srgbClr val="C00000"/>
                </a:solidFill>
                <a:latin typeface="黑体" pitchFamily="49" charset="-122"/>
                <a:ea typeface="黑体" pitchFamily="49" charset="-122"/>
                <a:sym typeface="微软雅黑" pitchFamily="34" charset="-122"/>
              </a:rPr>
              <a:t>团结</a:t>
            </a:r>
            <a:r>
              <a:rPr lang="zh-CN" altLang="en-US" sz="2000" dirty="0">
                <a:solidFill>
                  <a:srgbClr val="C00000"/>
                </a:solidFill>
                <a:latin typeface="黑体" pitchFamily="49" charset="-122"/>
                <a:ea typeface="黑体" pitchFamily="49" charset="-122"/>
                <a:sym typeface="微软雅黑" pitchFamily="34" charset="-122"/>
              </a:rPr>
              <a:t>、</a:t>
            </a:r>
            <a:r>
              <a:rPr lang="zh-CN" altLang="en-US" sz="2000" u="sng" dirty="0">
                <a:solidFill>
                  <a:srgbClr val="C00000"/>
                </a:solidFill>
                <a:latin typeface="黑体" pitchFamily="49" charset="-122"/>
                <a:ea typeface="黑体" pitchFamily="49" charset="-122"/>
                <a:sym typeface="微软雅黑" pitchFamily="34" charset="-122"/>
              </a:rPr>
              <a:t>民主</a:t>
            </a:r>
            <a:r>
              <a:rPr lang="zh-CN" altLang="en-US" sz="2000" dirty="0">
                <a:solidFill>
                  <a:srgbClr val="C00000"/>
                </a:solidFill>
                <a:latin typeface="黑体" pitchFamily="49" charset="-122"/>
                <a:ea typeface="黑体" pitchFamily="49" charset="-122"/>
                <a:sym typeface="微软雅黑" pitchFamily="34" charset="-122"/>
              </a:rPr>
              <a:t>”</a:t>
            </a:r>
            <a:r>
              <a:rPr lang="zh-CN" altLang="en-US" sz="2000" dirty="0">
                <a:latin typeface="黑体" pitchFamily="49" charset="-122"/>
                <a:ea typeface="黑体" pitchFamily="49" charset="-122"/>
                <a:sym typeface="微软雅黑" pitchFamily="34" charset="-122"/>
              </a:rPr>
              <a:t>为文艺创作的三大目标。</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2</a:t>
            </a:r>
            <a:r>
              <a:rPr lang="en-US" altLang="zh-CN" sz="2000" dirty="0" smtClean="0">
                <a:latin typeface="黑体" pitchFamily="49" charset="-122"/>
                <a:ea typeface="黑体" pitchFamily="49" charset="-122"/>
                <a:sym typeface="微软雅黑" pitchFamily="34" charset="-122"/>
              </a:rPr>
              <a:t>.</a:t>
            </a:r>
            <a:r>
              <a:rPr lang="en-US" altLang="zh-CN" sz="2000" dirty="0" smtClean="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新华日报</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群众</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latin typeface="黑体" pitchFamily="49" charset="-122"/>
                <a:ea typeface="黑体" pitchFamily="49" charset="-122"/>
                <a:sym typeface="微软雅黑" pitchFamily="34" charset="-122"/>
              </a:rPr>
              <a:t>周刊在重庆公开发行。</a:t>
            </a:r>
            <a:endParaRPr lang="en-US" altLang="zh-CN" sz="2000" dirty="0">
              <a:latin typeface="黑体" pitchFamily="49" charset="-122"/>
              <a:ea typeface="黑体" pitchFamily="49" charset="-122"/>
              <a:sym typeface="微软雅黑" pitchFamily="34" charset="-122"/>
            </a:endParaRPr>
          </a:p>
          <a:p>
            <a:pPr>
              <a:lnSpc>
                <a:spcPct val="200000"/>
              </a:lnSpc>
              <a:spcBef>
                <a:spcPts val="0"/>
              </a:spcBef>
            </a:pPr>
            <a:r>
              <a:rPr lang="en-US" altLang="zh-CN" sz="2000" dirty="0">
                <a:latin typeface="黑体" pitchFamily="49" charset="-122"/>
                <a:ea typeface="黑体" pitchFamily="49" charset="-122"/>
                <a:sym typeface="微软雅黑" pitchFamily="34" charset="-122"/>
              </a:rPr>
              <a:t>3</a:t>
            </a:r>
            <a:r>
              <a:rPr lang="en-US" altLang="zh-CN" sz="2000" dirty="0" smtClean="0">
                <a:latin typeface="黑体" pitchFamily="49" charset="-122"/>
                <a:ea typeface="黑体" pitchFamily="49" charset="-122"/>
                <a:sym typeface="微软雅黑" pitchFamily="34" charset="-122"/>
              </a:rPr>
              <a:t>.</a:t>
            </a:r>
            <a:r>
              <a:rPr lang="zh-CN" altLang="en-US" sz="2000" dirty="0" smtClean="0">
                <a:latin typeface="黑体" pitchFamily="49" charset="-122"/>
                <a:ea typeface="黑体" pitchFamily="49" charset="-122"/>
                <a:sym typeface="微软雅黑" pitchFamily="34" charset="-122"/>
              </a:rPr>
              <a:t>北大</a:t>
            </a:r>
            <a:r>
              <a:rPr lang="zh-CN" altLang="en-US" sz="2000" dirty="0">
                <a:latin typeface="黑体" pitchFamily="49" charset="-122"/>
                <a:ea typeface="黑体" pitchFamily="49" charset="-122"/>
                <a:sym typeface="微软雅黑" pitchFamily="34" charset="-122"/>
              </a:rPr>
              <a:t>、清华、南开迁往昆明组成</a:t>
            </a:r>
            <a:r>
              <a:rPr lang="zh-CN" altLang="en-US" sz="2000" dirty="0">
                <a:solidFill>
                  <a:srgbClr val="C00000"/>
                </a:solidFill>
                <a:latin typeface="黑体" pitchFamily="49" charset="-122"/>
                <a:ea typeface="黑体" pitchFamily="49" charset="-122"/>
                <a:sym typeface="微软雅黑" pitchFamily="34" charset="-122"/>
              </a:rPr>
              <a:t>西南联合大学</a:t>
            </a:r>
            <a:r>
              <a:rPr lang="zh-CN" altLang="en-US" sz="2000" dirty="0">
                <a:latin typeface="黑体" pitchFamily="49" charset="-122"/>
                <a:ea typeface="黑体" pitchFamily="49" charset="-122"/>
                <a:sym typeface="微软雅黑" pitchFamily="34" charset="-122"/>
              </a:rPr>
              <a:t>，及其它一些学校一起为中华民族的独立和复兴坚持进行教学和开展科学研究工作</a:t>
            </a:r>
            <a:r>
              <a:rPr lang="zh-CN" altLang="en-US" sz="2000" dirty="0" smtClean="0">
                <a:latin typeface="黑体" pitchFamily="49" charset="-122"/>
                <a:ea typeface="黑体" pitchFamily="49" charset="-122"/>
                <a:sym typeface="微软雅黑" pitchFamily="34" charset="-122"/>
              </a:rPr>
              <a:t>。</a:t>
            </a:r>
            <a:r>
              <a:rPr lang="en-US" altLang="zh-CN" sz="2000" dirty="0" smtClean="0">
                <a:latin typeface="黑体" pitchFamily="49" charset="-122"/>
                <a:ea typeface="黑体" pitchFamily="49" charset="-122"/>
                <a:sym typeface="微软雅黑" pitchFamily="34" charset="-122"/>
              </a:rPr>
              <a:t>	</a:t>
            </a:r>
          </a:p>
          <a:p>
            <a:pPr>
              <a:lnSpc>
                <a:spcPct val="200000"/>
              </a:lnSpc>
              <a:spcBef>
                <a:spcPts val="0"/>
              </a:spcBef>
            </a:pPr>
            <a:endParaRPr lang="en-US" altLang="zh-CN" sz="2000" dirty="0" smtClean="0">
              <a:sym typeface="微软雅黑" pitchFamily="34" charset="-122"/>
            </a:endParaRPr>
          </a:p>
          <a:p>
            <a:pPr algn="ctr">
              <a:lnSpc>
                <a:spcPct val="200000"/>
              </a:lnSpc>
              <a:spcBef>
                <a:spcPts val="0"/>
              </a:spcBef>
            </a:pPr>
            <a:r>
              <a:rPr lang="zh-CN" altLang="en-US" sz="2000" dirty="0" smtClean="0">
                <a:latin typeface="黑体" pitchFamily="49" charset="-122"/>
                <a:ea typeface="黑体" pitchFamily="49" charset="-122"/>
                <a:sym typeface="微软雅黑" pitchFamily="34" charset="-122"/>
              </a:rPr>
              <a:t>国民党统治区的抗日民主运动和进步文化工作，是全民族抗战中的一条重要的战线。</a:t>
            </a:r>
            <a:endParaRPr lang="zh-CN" altLang="en-US" sz="2000" dirty="0">
              <a:latin typeface="黑体" pitchFamily="49" charset="-122"/>
              <a:ea typeface="黑体" pitchFamily="49" charset="-122"/>
            </a:endParaRPr>
          </a:p>
        </p:txBody>
      </p:sp>
      <p:grpSp>
        <p:nvGrpSpPr>
          <p:cNvPr id="5" name="组 4"/>
          <p:cNvGrpSpPr/>
          <p:nvPr/>
        </p:nvGrpSpPr>
        <p:grpSpPr>
          <a:xfrm>
            <a:off x="7415213" y="1"/>
            <a:ext cx="4776787" cy="2586038"/>
            <a:chOff x="6423209" y="2718874"/>
            <a:chExt cx="5768791" cy="3036732"/>
          </a:xfrm>
        </p:grpSpPr>
        <p:sp>
          <p:nvSpPr>
            <p:cNvPr id="6" name="圆角矩形 5"/>
            <p:cNvSpPr/>
            <p:nvPr/>
          </p:nvSpPr>
          <p:spPr>
            <a:xfrm>
              <a:off x="6423209" y="3886288"/>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国民党正面战场的主要战役</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7" name="左大括号 6"/>
            <p:cNvSpPr/>
            <p:nvPr/>
          </p:nvSpPr>
          <p:spPr>
            <a:xfrm>
              <a:off x="9367936" y="271887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9618702" y="2883839"/>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国民党军队在正面战场的主要战役</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9618702" y="3844933"/>
              <a:ext cx="2573298" cy="7846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国民党的消极抗战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9618702" y="4794513"/>
              <a:ext cx="2573298" cy="78461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大后方</a:t>
              </a:r>
              <a:r>
                <a:rPr lang="zh-CN" altLang="en-US" dirty="0">
                  <a:solidFill>
                    <a:schemeClr val="bg1"/>
                  </a:solidFill>
                  <a:latin typeface="黑体" panose="02010609060101010101" pitchFamily="49" charset="-122"/>
                  <a:ea typeface="黑体" panose="02010609060101010101" pitchFamily="49" charset="-122"/>
                </a:rPr>
                <a:t>国统区的民主</a:t>
              </a:r>
              <a:r>
                <a:rPr lang="zh-CN" altLang="en-US" dirty="0" smtClean="0">
                  <a:solidFill>
                    <a:schemeClr val="bg1"/>
                  </a:solidFill>
                  <a:latin typeface="黑体" panose="02010609060101010101" pitchFamily="49" charset="-122"/>
                  <a:ea typeface="黑体" panose="02010609060101010101" pitchFamily="49" charset="-122"/>
                </a:rPr>
                <a:t>运动及文化运动</a:t>
              </a:r>
              <a:endParaRPr lang="zh-CN" altLang="en-US" dirty="0">
                <a:solidFill>
                  <a:schemeClr val="bg1"/>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6.3.3.1</a:t>
            </a:r>
            <a:r>
              <a:rPr lang="zh-CN" altLang="en-US" dirty="0">
                <a:solidFill>
                  <a:schemeClr val="bg1"/>
                </a:solidFill>
              </a:rPr>
              <a:t>大后方的抗日民主运动及抗日文化工作</a:t>
            </a:r>
          </a:p>
        </p:txBody>
      </p:sp>
    </p:spTree>
    <p:extLst>
      <p:ext uri="{BB962C8B-B14F-4D97-AF65-F5344CB8AC3E}">
        <p14:creationId xmlns:p14="http://schemas.microsoft.com/office/powerpoint/2010/main" val="1255224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圆角矩形 11"/>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smtClean="0">
                <a:solidFill>
                  <a:schemeClr val="tx1"/>
                </a:solidFill>
                <a:latin typeface="SimHei" charset="0"/>
                <a:ea typeface="SimHei" charset="0"/>
                <a:cs typeface="SimHei" charset="0"/>
                <a:sym typeface="+mn-ea"/>
              </a:rPr>
              <a:t>战略的阶段和国共两党的抗争</a:t>
            </a:r>
            <a:endParaRPr lang="zh-CN" altLang="en-US" sz="2000" dirty="0">
              <a:solidFill>
                <a:schemeClr val="tx1"/>
              </a:solidFill>
              <a:latin typeface="SimHei" charset="0"/>
              <a:ea typeface="SimHei" charset="0"/>
              <a:cs typeface="SimHei" charset="0"/>
              <a:sym typeface="+mn-ea"/>
            </a:endParaRPr>
          </a:p>
        </p:txBody>
      </p:sp>
    </p:spTree>
    <p:extLst>
      <p:ext uri="{BB962C8B-B14F-4D97-AF65-F5344CB8AC3E}">
        <p14:creationId xmlns:p14="http://schemas.microsoft.com/office/powerpoint/2010/main" val="813549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258028" y="1676399"/>
            <a:ext cx="3448050" cy="4431983"/>
          </a:xfrm>
        </p:spPr>
        <p:txBody>
          <a:bodyPr>
            <a:normAutofit/>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李宗仁</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张自忠</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佟麟阁</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戴安澜</a:t>
            </a:r>
          </a:p>
          <a:p>
            <a:endParaRPr kumimoji="1" lang="zh-CN" altLang="en-US" dirty="0"/>
          </a:p>
          <a:p>
            <a:endParaRPr kumimoji="1" lang="zh-CN" altLang="en-US" dirty="0"/>
          </a:p>
          <a:p>
            <a:endParaRPr kumimoji="1" lang="zh-CN" altLang="en-US" dirty="0"/>
          </a:p>
        </p:txBody>
      </p:sp>
      <p:sp>
        <p:nvSpPr>
          <p:cNvPr id="4" name="文本占位符 2"/>
          <p:cNvSpPr txBox="1"/>
          <p:nvPr/>
        </p:nvSpPr>
        <p:spPr>
          <a:xfrm>
            <a:off x="7240930" y="1676399"/>
            <a:ext cx="3448050" cy="4739759"/>
          </a:xfrm>
          <a:prstGeom prst="rect">
            <a:avLst/>
          </a:prstGeom>
        </p:spPr>
        <p:txBody>
          <a:bodyPr wrap="square" lIns="0" tIns="0" rIns="0" bIns="0">
            <a:spAutoFit/>
          </a:bodyPr>
          <a:lstStyle>
            <a:lvl1pPr marL="0">
              <a:defRPr sz="2400" b="0" i="0">
                <a:solidFill>
                  <a:schemeClr val="tx1"/>
                </a:solidFill>
                <a:latin typeface="PMingLiU" panose="02020500000000000000" charset="-120"/>
                <a:ea typeface="+mn-ea"/>
                <a:cs typeface="PMingLiU" panose="02020500000000000000" charset="-12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南苑阵亡</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缅北殉国</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台儿庄大捷</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枣宜会战</a:t>
            </a:r>
          </a:p>
          <a:p>
            <a:endParaRPr kumimoji="1" lang="zh-CN" altLang="en-US" kern="0" dirty="0">
              <a:solidFill>
                <a:prstClr val="black"/>
              </a:solidFill>
            </a:endParaRPr>
          </a:p>
          <a:p>
            <a:endParaRPr kumimoji="1" lang="zh-CN" altLang="en-US" kern="0" dirty="0">
              <a:solidFill>
                <a:prstClr val="black"/>
              </a:solidFill>
            </a:endParaRPr>
          </a:p>
        </p:txBody>
      </p:sp>
      <p:sp>
        <p:nvSpPr>
          <p:cNvPr id="5"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2138936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258028" y="1676399"/>
            <a:ext cx="3448050" cy="4431983"/>
          </a:xfrm>
        </p:spPr>
        <p:txBody>
          <a:bodyPr>
            <a:normAutofit/>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李宗仁</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张自忠</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佟麟阁</a:t>
            </a: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戴安澜</a:t>
            </a:r>
          </a:p>
          <a:p>
            <a:endParaRPr kumimoji="1" lang="zh-CN" altLang="en-US" dirty="0"/>
          </a:p>
          <a:p>
            <a:endParaRPr kumimoji="1" lang="zh-CN" altLang="en-US" dirty="0"/>
          </a:p>
          <a:p>
            <a:endParaRPr kumimoji="1" lang="zh-CN" altLang="en-US" dirty="0"/>
          </a:p>
        </p:txBody>
      </p:sp>
      <p:sp>
        <p:nvSpPr>
          <p:cNvPr id="4" name="文本占位符 2"/>
          <p:cNvSpPr txBox="1"/>
          <p:nvPr/>
        </p:nvSpPr>
        <p:spPr>
          <a:xfrm>
            <a:off x="7240930" y="1676399"/>
            <a:ext cx="3448050" cy="4739759"/>
          </a:xfrm>
          <a:prstGeom prst="rect">
            <a:avLst/>
          </a:prstGeom>
        </p:spPr>
        <p:txBody>
          <a:bodyPr wrap="square" lIns="0" tIns="0" rIns="0" bIns="0">
            <a:spAutoFit/>
          </a:bodyPr>
          <a:lstStyle>
            <a:lvl1pPr marL="0">
              <a:defRPr sz="2400" b="0" i="0">
                <a:solidFill>
                  <a:schemeClr val="tx1"/>
                </a:solidFill>
                <a:latin typeface="PMingLiU" panose="02020500000000000000" charset="-120"/>
                <a:ea typeface="+mn-ea"/>
                <a:cs typeface="PMingLiU" panose="02020500000000000000" charset="-12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南苑阵亡</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缅北殉国</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台儿庄大捷</a:t>
            </a: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kern="0" dirty="0">
                <a:solidFill>
                  <a:prstClr val="black"/>
                </a:solidFill>
                <a:latin typeface="黑体" panose="02010609060101010101" pitchFamily="49" charset="-122"/>
                <a:ea typeface="黑体" panose="02010609060101010101" pitchFamily="49" charset="-122"/>
                <a:cs typeface="黑体" panose="02010609060101010101" pitchFamily="49" charset="-122"/>
              </a:rPr>
              <a:t>枣宜会战</a:t>
            </a:r>
          </a:p>
          <a:p>
            <a:endParaRPr kumimoji="1" lang="zh-CN" altLang="en-US" kern="0" dirty="0">
              <a:solidFill>
                <a:prstClr val="black"/>
              </a:solidFill>
            </a:endParaRPr>
          </a:p>
          <a:p>
            <a:endParaRPr kumimoji="1" lang="zh-CN" altLang="en-US" kern="0" dirty="0">
              <a:solidFill>
                <a:prstClr val="black"/>
              </a:solidFill>
            </a:endParaRPr>
          </a:p>
        </p:txBody>
      </p:sp>
      <p:sp>
        <p:nvSpPr>
          <p:cNvPr id="10"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cxnSp>
        <p:nvCxnSpPr>
          <p:cNvPr id="6" name="直线连接符 5"/>
          <p:cNvCxnSpPr/>
          <p:nvPr/>
        </p:nvCxnSpPr>
        <p:spPr>
          <a:xfrm>
            <a:off x="3195095" y="2006316"/>
            <a:ext cx="3983380" cy="23303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132640" y="3171500"/>
            <a:ext cx="3983380" cy="23303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132640" y="1828800"/>
            <a:ext cx="4108290" cy="25318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V="1">
            <a:off x="3132640" y="3094702"/>
            <a:ext cx="4108290" cy="24191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0546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pPr marL="457200" indent="-457200">
              <a:buFontTx/>
              <a:buAutoNum type="arabicPeriod"/>
            </a:pP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月，国民党军队在抗日战争正面战场取得胜利的战役是（    ）</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平型关战役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桂南战役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台儿庄战役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枣宜战役</a:t>
            </a:r>
          </a:p>
        </p:txBody>
      </p:sp>
    </p:spTree>
    <p:extLst>
      <p:ext uri="{BB962C8B-B14F-4D97-AF65-F5344CB8AC3E}">
        <p14:creationId xmlns:p14="http://schemas.microsoft.com/office/powerpoint/2010/main" val="3591574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pPr marL="457200" indent="-457200">
              <a:buFontTx/>
              <a:buAutoNum type="arabicPeriod"/>
            </a:pP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月，国民党军队在抗日战争正面战场取得胜利的战役是（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平型关战役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桂南战役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台儿庄战役</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枣宜战役</a:t>
            </a:r>
          </a:p>
        </p:txBody>
      </p:sp>
    </p:spTree>
    <p:extLst>
      <p:ext uri="{BB962C8B-B14F-4D97-AF65-F5344CB8AC3E}">
        <p14:creationId xmlns:p14="http://schemas.microsoft.com/office/powerpoint/2010/main" val="464859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抗日战争进入相持阶段后，日本帝国主义对国民政府采取的策略是（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以军事打击为主，政治诱降为辅</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以政治诱降为主，军事打击为辅</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军事打击和政治诱降并重</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速战速决，武力征服</a:t>
            </a:r>
          </a:p>
        </p:txBody>
      </p:sp>
    </p:spTree>
    <p:extLst>
      <p:ext uri="{BB962C8B-B14F-4D97-AF65-F5344CB8AC3E}">
        <p14:creationId xmlns:p14="http://schemas.microsoft.com/office/powerpoint/2010/main" val="256513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抗日战争进入相持阶段后，日本帝国主义对国民政府采取的策略是（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以军事打击为主，政治诱降为辅</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以政治诱降为主，军事打击为辅</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军事打击和政治诱降并重</a:t>
            </a:r>
          </a:p>
          <a:p>
            <a:pPr marL="457200" indent="-457200">
              <a:buFontTx/>
              <a:buAutoNum type="arabicPeriod"/>
            </a:pP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速战速决，武力征服</a:t>
            </a:r>
          </a:p>
        </p:txBody>
      </p:sp>
    </p:spTree>
    <p:extLst>
      <p:ext uri="{BB962C8B-B14F-4D97-AF65-F5344CB8AC3E}">
        <p14:creationId xmlns:p14="http://schemas.microsoft.com/office/powerpoint/2010/main" val="3064560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抗战开始后，北京大学、清华大学、南开大学分别由北平、天津迁往昆明，合并组建为（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云南大学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抗日军政大学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国立西南联合大学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昆明大学</a:t>
            </a:r>
          </a:p>
        </p:txBody>
      </p:sp>
    </p:spTree>
    <p:extLst>
      <p:ext uri="{BB962C8B-B14F-4D97-AF65-F5344CB8AC3E}">
        <p14:creationId xmlns:p14="http://schemas.microsoft.com/office/powerpoint/2010/main" val="1932159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抗战开始后，北京大学、清华大学、南开大学分别由北平、天津迁往昆明，合并组建为（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云南大学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抗日军政大学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国立西南联合大学</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昆明大学</a:t>
            </a:r>
          </a:p>
        </p:txBody>
      </p:sp>
    </p:spTree>
    <p:extLst>
      <p:ext uri="{BB962C8B-B14F-4D97-AF65-F5344CB8AC3E}">
        <p14:creationId xmlns:p14="http://schemas.microsoft.com/office/powerpoint/2010/main" val="12960164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09742" y="1544737"/>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抗战期间，文化界提出为文艺创作的三大目标是（    ）</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抗战、民主、创作</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和平、民主、团结</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抗战、团结、民主</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团结、合作、抗战</a:t>
            </a:r>
          </a:p>
        </p:txBody>
      </p:sp>
    </p:spTree>
    <p:extLst>
      <p:ext uri="{BB962C8B-B14F-4D97-AF65-F5344CB8AC3E}">
        <p14:creationId xmlns:p14="http://schemas.microsoft.com/office/powerpoint/2010/main" val="26806253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09742" y="1544737"/>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抗战期间，文化界提出为文艺创作的三大目标是（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抗战、民主、创作</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和平、民主、团结</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抗战、团结、民主</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团结、合作、抗战</a:t>
            </a:r>
          </a:p>
        </p:txBody>
      </p:sp>
    </p:spTree>
    <p:extLst>
      <p:ext uri="{BB962C8B-B14F-4D97-AF65-F5344CB8AC3E}">
        <p14:creationId xmlns:p14="http://schemas.microsoft.com/office/powerpoint/2010/main" val="3819490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544982" y="1473747"/>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圆角矩形 5"/>
          <p:cNvSpPr/>
          <p:nvPr/>
        </p:nvSpPr>
        <p:spPr>
          <a:xfrm>
            <a:off x="5069746" y="780332"/>
            <a:ext cx="214596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4834102" y="780332"/>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5081941" y="268288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7" name="左大括号 16"/>
          <p:cNvSpPr/>
          <p:nvPr/>
        </p:nvSpPr>
        <p:spPr>
          <a:xfrm>
            <a:off x="4887960" y="4502817"/>
            <a:ext cx="59815" cy="201391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2" name="圆角矩形 21"/>
          <p:cNvSpPr/>
          <p:nvPr/>
        </p:nvSpPr>
        <p:spPr>
          <a:xfrm>
            <a:off x="2558933" y="489946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5104907" y="4502817"/>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5104907" y="5270338"/>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5111853" y="603785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8" name="左大括号 27"/>
          <p:cNvSpPr/>
          <p:nvPr/>
        </p:nvSpPr>
        <p:spPr>
          <a:xfrm>
            <a:off x="7319994" y="123531"/>
            <a:ext cx="182112" cy="1718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9" name="圆角矩形 28"/>
          <p:cNvSpPr/>
          <p:nvPr/>
        </p:nvSpPr>
        <p:spPr>
          <a:xfrm>
            <a:off x="7606388" y="64590"/>
            <a:ext cx="326180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第一章：反对外国侵略的斗争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7606388" y="734052"/>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第二章：对国家出路的早期探索</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1" name="圆角矩形 30"/>
          <p:cNvSpPr/>
          <p:nvPr/>
        </p:nvSpPr>
        <p:spPr>
          <a:xfrm>
            <a:off x="7606388" y="1404021"/>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32" name="左大括号 31"/>
          <p:cNvSpPr/>
          <p:nvPr/>
        </p:nvSpPr>
        <p:spPr>
          <a:xfrm>
            <a:off x="7376889" y="1974967"/>
            <a:ext cx="136223"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3" name="圆角矩形 32"/>
          <p:cNvSpPr/>
          <p:nvPr/>
        </p:nvSpPr>
        <p:spPr>
          <a:xfrm>
            <a:off x="7606388" y="1979824"/>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第四章：开天辟地的大事变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4" name="圆角矩形 33"/>
          <p:cNvSpPr/>
          <p:nvPr/>
        </p:nvSpPr>
        <p:spPr>
          <a:xfrm>
            <a:off x="7606388" y="2582525"/>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第五章：中国革命的新道路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5" name="圆角矩形 34"/>
          <p:cNvSpPr/>
          <p:nvPr/>
        </p:nvSpPr>
        <p:spPr>
          <a:xfrm>
            <a:off x="7606388" y="3163654"/>
            <a:ext cx="3261802"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第六章：中华民族的抗日战争</a:t>
            </a:r>
          </a:p>
        </p:txBody>
      </p:sp>
      <p:sp>
        <p:nvSpPr>
          <p:cNvPr id="36" name="圆角矩形 35"/>
          <p:cNvSpPr/>
          <p:nvPr/>
        </p:nvSpPr>
        <p:spPr>
          <a:xfrm>
            <a:off x="7606388" y="3740333"/>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第七章：为创建新中国而奋斗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7" name="圆角矩形 36"/>
          <p:cNvSpPr/>
          <p:nvPr/>
        </p:nvSpPr>
        <p:spPr>
          <a:xfrm>
            <a:off x="7606388" y="4502816"/>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第八章：为创建新中国而奋斗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11" name="直线连接符 10"/>
          <p:cNvCxnSpPr>
            <a:stCxn id="23" idx="3"/>
            <a:endCxn id="37" idx="1"/>
          </p:cNvCxnSpPr>
          <p:nvPr/>
        </p:nvCxnSpPr>
        <p:spPr>
          <a:xfrm flipV="1">
            <a:off x="7365127" y="4751419"/>
            <a:ext cx="241261" cy="1"/>
          </a:xfrm>
          <a:prstGeom prst="line">
            <a:avLst/>
          </a:prstGeom>
        </p:spPr>
        <p:style>
          <a:lnRef idx="2">
            <a:schemeClr val="dk1"/>
          </a:lnRef>
          <a:fillRef idx="0">
            <a:schemeClr val="dk1"/>
          </a:fillRef>
          <a:effectRef idx="1">
            <a:schemeClr val="dk1"/>
          </a:effectRef>
          <a:fontRef idx="minor">
            <a:schemeClr val="tx1"/>
          </a:fontRef>
        </p:style>
      </p:cxnSp>
      <p:sp>
        <p:nvSpPr>
          <p:cNvPr id="38" name="圆角矩形 37"/>
          <p:cNvSpPr/>
          <p:nvPr/>
        </p:nvSpPr>
        <p:spPr>
          <a:xfrm>
            <a:off x="7606387" y="5270338"/>
            <a:ext cx="413172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第九章：社会主义基本制度的全面建立</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39" name="直线连接符 38"/>
          <p:cNvCxnSpPr/>
          <p:nvPr/>
        </p:nvCxnSpPr>
        <p:spPr>
          <a:xfrm flipV="1">
            <a:off x="7348202" y="5518940"/>
            <a:ext cx="241261" cy="1"/>
          </a:xfrm>
          <a:prstGeom prst="line">
            <a:avLst/>
          </a:prstGeom>
        </p:spPr>
        <p:style>
          <a:lnRef idx="2">
            <a:schemeClr val="dk1"/>
          </a:lnRef>
          <a:fillRef idx="0">
            <a:schemeClr val="dk1"/>
          </a:fillRef>
          <a:effectRef idx="1">
            <a:schemeClr val="dk1"/>
          </a:effectRef>
          <a:fontRef idx="minor">
            <a:schemeClr val="tx1"/>
          </a:fontRef>
        </p:style>
      </p:cxnSp>
      <p:cxnSp>
        <p:nvCxnSpPr>
          <p:cNvPr id="40" name="直线连接符 39"/>
          <p:cNvCxnSpPr/>
          <p:nvPr/>
        </p:nvCxnSpPr>
        <p:spPr>
          <a:xfrm flipV="1">
            <a:off x="7354368" y="6318421"/>
            <a:ext cx="241261" cy="1"/>
          </a:xfrm>
          <a:prstGeom prst="line">
            <a:avLst/>
          </a:prstGeom>
        </p:spPr>
        <p:style>
          <a:lnRef idx="2">
            <a:schemeClr val="dk1"/>
          </a:lnRef>
          <a:fillRef idx="0">
            <a:schemeClr val="dk1"/>
          </a:fillRef>
          <a:effectRef idx="1">
            <a:schemeClr val="dk1"/>
          </a:effectRef>
          <a:fontRef idx="minor">
            <a:schemeClr val="tx1"/>
          </a:fontRef>
        </p:style>
      </p:cxnSp>
      <p:sp>
        <p:nvSpPr>
          <p:cNvPr id="41" name="圆角矩形 40"/>
          <p:cNvSpPr/>
          <p:nvPr/>
        </p:nvSpPr>
        <p:spPr>
          <a:xfrm>
            <a:off x="7606388" y="6054236"/>
            <a:ext cx="41317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第十章：改革开放与</a:t>
            </a:r>
            <a:r>
              <a:rPr lang="zh-CN" altLang="en-US" smtClean="0">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088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891751"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Tree>
    <p:extLst>
      <p:ext uri="{BB962C8B-B14F-4D97-AF65-F5344CB8AC3E}">
        <p14:creationId xmlns:p14="http://schemas.microsoft.com/office/powerpoint/2010/main" val="27070881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891751"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20" name="左大括号 19"/>
          <p:cNvSpPr/>
          <p:nvPr/>
        </p:nvSpPr>
        <p:spPr>
          <a:xfrm>
            <a:off x="9279136" y="352088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512672" y="3668452"/>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22" name="圆角矩形 21"/>
          <p:cNvSpPr/>
          <p:nvPr/>
        </p:nvSpPr>
        <p:spPr>
          <a:xfrm>
            <a:off x="9512671" y="4688051"/>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共产党的主要战役</a:t>
            </a:r>
          </a:p>
        </p:txBody>
      </p:sp>
      <p:sp>
        <p:nvSpPr>
          <p:cNvPr id="23" name="圆角矩形 22"/>
          <p:cNvSpPr/>
          <p:nvPr/>
        </p:nvSpPr>
        <p:spPr>
          <a:xfrm>
            <a:off x="9512672" y="5693039"/>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spTree>
    <p:extLst>
      <p:ext uri="{BB962C8B-B14F-4D97-AF65-F5344CB8AC3E}">
        <p14:creationId xmlns:p14="http://schemas.microsoft.com/office/powerpoint/2010/main" val="3685946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8910" y="458451"/>
            <a:ext cx="10192076" cy="544050"/>
          </a:xfrm>
        </p:spPr>
        <p:txBody>
          <a:bodyPr/>
          <a:lstStyle/>
          <a:p>
            <a:r>
              <a:rPr lang="zh-CN" altLang="en-US" sz="2400" dirty="0">
                <a:solidFill>
                  <a:schemeClr val="tx1"/>
                </a:solidFill>
              </a:rPr>
              <a:t>第四节 中国共产党成为抗日战争的中流砥柱  </a:t>
            </a:r>
          </a:p>
        </p:txBody>
      </p:sp>
      <p:sp>
        <p:nvSpPr>
          <p:cNvPr id="3" name="内容占位符 2"/>
          <p:cNvSpPr>
            <a:spLocks noGrp="1"/>
          </p:cNvSpPr>
          <p:nvPr>
            <p:ph idx="1"/>
          </p:nvPr>
        </p:nvSpPr>
        <p:spPr>
          <a:xfrm>
            <a:off x="265131" y="1002501"/>
            <a:ext cx="11077518" cy="5511172"/>
          </a:xfrm>
        </p:spPr>
        <p:txBody>
          <a:bodyPr>
            <a:normAutofit/>
          </a:bodyPr>
          <a:lstStyle/>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共产党抗日时期的指导方针</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（一）制定全面抗战路线 </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洛川会议</a:t>
            </a:r>
            <a:endParaRPr lang="en-US" altLang="zh-CN"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时间：1937年8月22日</a:t>
            </a:r>
            <a:endParaRPr lang="en-US" altLang="zh-CN" u="sng"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成果：</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关于目前形势与党的任务的决定</a:t>
            </a:r>
            <a:r>
              <a:rPr lang="en-US" altLang="zh-CN"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《抗日救国十大纲领》</a:t>
            </a:r>
            <a:r>
              <a:rPr lang="zh-CN" altLang="en-US" dirty="0">
                <a:latin typeface="黑体" panose="02010609060101010101" pitchFamily="49" charset="-122"/>
                <a:ea typeface="黑体" panose="02010609060101010101" pitchFamily="49" charset="-122"/>
                <a:sym typeface="微软雅黑" panose="020B0503020204020204" pitchFamily="34" charset="-122"/>
              </a:rPr>
              <a:t>，提出实行全民族抗战的路线。</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6065" y="2731071"/>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275718" y="59309"/>
            <a:ext cx="4810711" cy="2240980"/>
            <a:chOff x="6498771" y="0"/>
            <a:chExt cx="5587657" cy="3036732"/>
          </a:xfrm>
        </p:grpSpPr>
        <p:sp>
          <p:nvSpPr>
            <p:cNvPr id="6" name="圆角矩形 5"/>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7" name="左大括号 6"/>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9" name="圆角矩形 8"/>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0" name="圆角矩形 9"/>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26658213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290" y="458972"/>
            <a:ext cx="1019207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349135" y="1266534"/>
            <a:ext cx="11554690" cy="5083932"/>
          </a:xfrm>
        </p:spPr>
        <p:txBody>
          <a:bodyPr>
            <a:noAutofit/>
          </a:bodyPr>
          <a:lstStyle/>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（二）</a:t>
            </a:r>
            <a:r>
              <a:rPr lang="zh-CN" altLang="zh-CN" sz="2000" dirty="0">
                <a:latin typeface="黑体" panose="02010609060101010101" pitchFamily="49" charset="-122"/>
                <a:ea typeface="黑体" panose="02010609060101010101" pitchFamily="49" charset="-122"/>
                <a:sym typeface="微软雅黑" panose="020B0503020204020204" pitchFamily="34" charset="-122"/>
              </a:rPr>
              <a:t>持久抗战的理论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毛泽东</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论持久战</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背景：全面抗战爆发后，国内“亡国论”和“速胜论”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5-6</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内容：抗战将经过</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战略防御、战略相持、战略反攻</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三个阶段。</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其中</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战略相持阶段</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是中国抗日战争取得最后胜利的最关键的阶段</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9525" y="514035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2" name="圆角矩形 11"/>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1" name="文本框 10"/>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6.4.1.2</a:t>
            </a:r>
            <a:r>
              <a:rPr kumimoji="1" lang="zh-CN" altLang="en-US" sz="1000" dirty="0">
                <a:solidFill>
                  <a:schemeClr val="bg1">
                    <a:lumMod val="95000"/>
                  </a:schemeClr>
                </a:solidFill>
              </a:rPr>
              <a:t>阐述持久抗战的理论</a:t>
            </a:r>
          </a:p>
        </p:txBody>
      </p:sp>
      <p:sp>
        <p:nvSpPr>
          <p:cNvPr id="14" name="文本框 13"/>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130</a:t>
            </a:r>
            <a:r>
              <a:rPr kumimoji="1" lang="zh-CN" altLang="en-US" dirty="0"/>
              <a:t>页</a:t>
            </a:r>
          </a:p>
        </p:txBody>
      </p:sp>
      <p:sp>
        <p:nvSpPr>
          <p:cNvPr id="15" name="五边形 14"/>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395292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290" y="458972"/>
            <a:ext cx="10192076" cy="544050"/>
          </a:xfrm>
        </p:spPr>
        <p:txBody>
          <a:bodyPr/>
          <a:lstStyle/>
          <a:p>
            <a:r>
              <a:rPr lang="zh-CN" altLang="en-US" sz="2400" dirty="0">
                <a:solidFill>
                  <a:schemeClr val="tx1"/>
                </a:solidFill>
              </a:rPr>
              <a:t>第四节 中国共产党成为抗日战争的</a:t>
            </a:r>
            <a:r>
              <a:rPr lang="zh-CN" altLang="en-US" sz="2400" dirty="0" smtClean="0">
                <a:solidFill>
                  <a:schemeClr val="tx1"/>
                </a:solidFill>
              </a:rPr>
              <a:t>中流砥柱</a:t>
            </a:r>
            <a:endParaRPr lang="zh-CN" altLang="en-US" sz="2400" dirty="0">
              <a:solidFill>
                <a:schemeClr val="tx1"/>
              </a:solidFill>
            </a:endParaRPr>
          </a:p>
        </p:txBody>
      </p:sp>
      <p:sp>
        <p:nvSpPr>
          <p:cNvPr id="3" name="内容占位符 2"/>
          <p:cNvSpPr>
            <a:spLocks noGrp="1"/>
          </p:cNvSpPr>
          <p:nvPr>
            <p:ph idx="1"/>
          </p:nvPr>
        </p:nvSpPr>
        <p:spPr>
          <a:xfrm>
            <a:off x="349135" y="1266534"/>
            <a:ext cx="11554690" cy="5083932"/>
          </a:xfrm>
        </p:spPr>
        <p:txBody>
          <a:bodyPr>
            <a:noAutofit/>
          </a:bodyPr>
          <a:lstStyle/>
          <a:p>
            <a:pPr>
              <a:lnSpc>
                <a:spcPct val="200000"/>
              </a:lnSpc>
            </a:pPr>
            <a:r>
              <a:rPr lang="zh-CN" altLang="en-US" sz="2000" dirty="0" smtClean="0">
                <a:latin typeface="黑体" pitchFamily="49" charset="-122"/>
                <a:ea typeface="黑体" pitchFamily="49" charset="-122"/>
                <a:sym typeface="微软雅黑" pitchFamily="34" charset="-122"/>
              </a:rPr>
              <a:t>（二）</a:t>
            </a:r>
            <a:r>
              <a:rPr lang="zh-CN" altLang="zh-CN" sz="2000" dirty="0" smtClean="0">
                <a:latin typeface="黑体" pitchFamily="49" charset="-122"/>
                <a:ea typeface="黑体" pitchFamily="49" charset="-122"/>
                <a:sym typeface="微软雅黑" pitchFamily="34" charset="-122"/>
              </a:rPr>
              <a:t>持久</a:t>
            </a:r>
            <a:r>
              <a:rPr lang="zh-CN" altLang="zh-CN" sz="2000" dirty="0">
                <a:latin typeface="黑体" pitchFamily="49" charset="-122"/>
                <a:ea typeface="黑体" pitchFamily="49" charset="-122"/>
                <a:sym typeface="微软雅黑" pitchFamily="34" charset="-122"/>
              </a:rPr>
              <a:t>抗战的</a:t>
            </a:r>
            <a:r>
              <a:rPr lang="zh-CN" altLang="zh-CN" sz="2000" dirty="0" smtClean="0">
                <a:latin typeface="黑体" pitchFamily="49" charset="-122"/>
                <a:ea typeface="黑体" pitchFamily="49" charset="-122"/>
                <a:sym typeface="微软雅黑" pitchFamily="34" charset="-122"/>
              </a:rPr>
              <a:t>理论</a:t>
            </a:r>
            <a:endParaRPr lang="en-US" altLang="zh-CN" sz="2000" dirty="0">
              <a:latin typeface="黑体" pitchFamily="49" charset="-122"/>
              <a:ea typeface="黑体" pitchFamily="49" charset="-122"/>
              <a:sym typeface="微软雅黑" pitchFamily="34" charset="-122"/>
            </a:endParaRPr>
          </a:p>
          <a:p>
            <a:pPr>
              <a:lnSpc>
                <a:spcPct val="200000"/>
              </a:lnSpc>
            </a:pPr>
            <a:r>
              <a:rPr lang="zh-CN" altLang="en-US" sz="2000" dirty="0">
                <a:latin typeface="黑体" pitchFamily="49" charset="-122"/>
                <a:ea typeface="黑体" pitchFamily="49" charset="-122"/>
                <a:sym typeface="微软雅黑" pitchFamily="34" charset="-122"/>
              </a:rPr>
              <a:t>毛泽东</a:t>
            </a:r>
            <a:r>
              <a:rPr lang="en-US" altLang="zh-CN" sz="2000" dirty="0">
                <a:solidFill>
                  <a:srgbClr val="C00000"/>
                </a:solidFill>
                <a:latin typeface="黑体" pitchFamily="49" charset="-122"/>
                <a:ea typeface="黑体" pitchFamily="49" charset="-122"/>
                <a:sym typeface="微软雅黑" pitchFamily="34" charset="-122"/>
              </a:rPr>
              <a:t>《</a:t>
            </a:r>
            <a:r>
              <a:rPr lang="zh-CN" altLang="en-US" sz="2000" dirty="0">
                <a:solidFill>
                  <a:srgbClr val="C00000"/>
                </a:solidFill>
                <a:latin typeface="黑体" pitchFamily="49" charset="-122"/>
                <a:ea typeface="黑体" pitchFamily="49" charset="-122"/>
                <a:sym typeface="微软雅黑" pitchFamily="34" charset="-122"/>
              </a:rPr>
              <a:t>论持久战</a:t>
            </a:r>
            <a:r>
              <a:rPr lang="en-US" altLang="zh-CN" sz="2000" dirty="0" smtClean="0">
                <a:solidFill>
                  <a:srgbClr val="C00000"/>
                </a:solidFill>
                <a:latin typeface="黑体" pitchFamily="49" charset="-122"/>
                <a:ea typeface="黑体" pitchFamily="49" charset="-122"/>
                <a:sym typeface="微软雅黑" pitchFamily="34" charset="-122"/>
              </a:rPr>
              <a:t>》</a:t>
            </a:r>
            <a:endParaRPr lang="zh-CN" altLang="en-US" sz="2000" dirty="0">
              <a:solidFill>
                <a:srgbClr val="C00000"/>
              </a:solidFill>
              <a:latin typeface="黑体" pitchFamily="49" charset="-122"/>
              <a:ea typeface="黑体" pitchFamily="49" charset="-122"/>
              <a:sym typeface="微软雅黑" pitchFamily="34" charset="-122"/>
            </a:endParaRPr>
          </a:p>
          <a:p>
            <a:pPr>
              <a:lnSpc>
                <a:spcPct val="200000"/>
              </a:lnSpc>
            </a:pPr>
            <a:r>
              <a:rPr lang="zh-CN" altLang="en-US" sz="2000" dirty="0">
                <a:latin typeface="黑体" pitchFamily="49" charset="-122"/>
                <a:ea typeface="黑体" pitchFamily="49" charset="-122"/>
                <a:sym typeface="微软雅黑" pitchFamily="34" charset="-122"/>
              </a:rPr>
              <a:t>背景：全面抗战爆发后，国内“亡国论”和“速胜论”</a:t>
            </a:r>
            <a:endParaRPr lang="en-US" altLang="zh-CN" sz="2000" dirty="0">
              <a:latin typeface="黑体" pitchFamily="49" charset="-122"/>
              <a:ea typeface="黑体" pitchFamily="49" charset="-122"/>
              <a:sym typeface="微软雅黑" pitchFamily="34" charset="-122"/>
            </a:endParaRPr>
          </a:p>
          <a:p>
            <a:pPr>
              <a:lnSpc>
                <a:spcPct val="200000"/>
              </a:lnSpc>
            </a:pPr>
            <a:r>
              <a:rPr lang="zh-CN" altLang="en-US" sz="2000" dirty="0">
                <a:latin typeface="黑体" pitchFamily="49" charset="-122"/>
                <a:ea typeface="黑体" pitchFamily="49" charset="-122"/>
                <a:sym typeface="微软雅黑" pitchFamily="34" charset="-122"/>
              </a:rPr>
              <a:t>时间：</a:t>
            </a:r>
            <a:r>
              <a:rPr lang="en-US" altLang="zh-CN" sz="2000" dirty="0">
                <a:latin typeface="黑体" pitchFamily="49" charset="-122"/>
                <a:ea typeface="黑体" pitchFamily="49" charset="-122"/>
                <a:sym typeface="微软雅黑" pitchFamily="34" charset="-122"/>
              </a:rPr>
              <a:t>1938</a:t>
            </a:r>
            <a:r>
              <a:rPr lang="zh-CN" altLang="en-US" sz="2000" dirty="0">
                <a:latin typeface="黑体" pitchFamily="49" charset="-122"/>
                <a:ea typeface="黑体" pitchFamily="49" charset="-122"/>
                <a:sym typeface="微软雅黑" pitchFamily="34" charset="-122"/>
              </a:rPr>
              <a:t>年</a:t>
            </a:r>
            <a:r>
              <a:rPr lang="en-US" altLang="zh-CN" sz="2000" dirty="0">
                <a:latin typeface="黑体" pitchFamily="49" charset="-122"/>
                <a:ea typeface="黑体" pitchFamily="49" charset="-122"/>
                <a:sym typeface="微软雅黑" pitchFamily="34" charset="-122"/>
              </a:rPr>
              <a:t>5-6</a:t>
            </a:r>
            <a:r>
              <a:rPr lang="zh-CN" altLang="en-US" sz="2000" dirty="0">
                <a:latin typeface="黑体" pitchFamily="49" charset="-122"/>
                <a:ea typeface="黑体" pitchFamily="49" charset="-122"/>
                <a:sym typeface="微软雅黑" pitchFamily="34" charset="-122"/>
              </a:rPr>
              <a:t>月</a:t>
            </a:r>
            <a:endParaRPr lang="en-US" altLang="zh-CN" sz="2000" dirty="0">
              <a:latin typeface="黑体" pitchFamily="49" charset="-122"/>
              <a:ea typeface="黑体" pitchFamily="49" charset="-122"/>
              <a:sym typeface="微软雅黑" pitchFamily="34" charset="-122"/>
            </a:endParaRPr>
          </a:p>
          <a:p>
            <a:pPr>
              <a:lnSpc>
                <a:spcPct val="200000"/>
              </a:lnSpc>
            </a:pPr>
            <a:r>
              <a:rPr lang="zh-CN" altLang="en-US" sz="2000" dirty="0">
                <a:latin typeface="黑体" pitchFamily="49" charset="-122"/>
                <a:ea typeface="黑体" pitchFamily="49" charset="-122"/>
                <a:sym typeface="微软雅黑" pitchFamily="34" charset="-122"/>
              </a:rPr>
              <a:t>内容</a:t>
            </a:r>
            <a:r>
              <a:rPr lang="zh-CN" altLang="en-US" sz="2000" dirty="0" smtClean="0">
                <a:latin typeface="黑体" pitchFamily="49" charset="-122"/>
                <a:ea typeface="黑体" pitchFamily="49" charset="-122"/>
                <a:sym typeface="微软雅黑" pitchFamily="34" charset="-122"/>
              </a:rPr>
              <a:t>：抗战</a:t>
            </a:r>
            <a:r>
              <a:rPr lang="zh-CN" altLang="en-US" sz="2000" dirty="0">
                <a:latin typeface="黑体" pitchFamily="49" charset="-122"/>
                <a:ea typeface="黑体" pitchFamily="49" charset="-122"/>
                <a:sym typeface="微软雅黑" pitchFamily="34" charset="-122"/>
              </a:rPr>
              <a:t>将经过</a:t>
            </a:r>
            <a:r>
              <a:rPr lang="zh-CN" altLang="en-US" sz="2000" dirty="0" smtClean="0">
                <a:solidFill>
                  <a:srgbClr val="C00000"/>
                </a:solidFill>
                <a:latin typeface="黑体" pitchFamily="49" charset="-122"/>
                <a:ea typeface="黑体" pitchFamily="49" charset="-122"/>
                <a:sym typeface="微软雅黑" pitchFamily="34" charset="-122"/>
              </a:rPr>
              <a:t>战略</a:t>
            </a:r>
            <a:r>
              <a:rPr lang="en-US" altLang="zh-CN" sz="2000" dirty="0" smtClean="0">
                <a:solidFill>
                  <a:srgbClr val="C00000"/>
                </a:solidFill>
                <a:latin typeface="黑体" pitchFamily="49" charset="-122"/>
                <a:ea typeface="黑体" pitchFamily="49" charset="-122"/>
                <a:sym typeface="微软雅黑" pitchFamily="34" charset="-122"/>
              </a:rPr>
              <a:t>____</a:t>
            </a:r>
            <a:r>
              <a:rPr lang="zh-CN" altLang="en-US" sz="2000" dirty="0" smtClean="0">
                <a:solidFill>
                  <a:srgbClr val="C00000"/>
                </a:solidFill>
                <a:latin typeface="黑体" pitchFamily="49" charset="-122"/>
                <a:ea typeface="黑体" pitchFamily="49" charset="-122"/>
                <a:sym typeface="微软雅黑" pitchFamily="34" charset="-122"/>
              </a:rPr>
              <a:t>、战略</a:t>
            </a:r>
            <a:r>
              <a:rPr lang="en-US" altLang="zh-CN" sz="2000" dirty="0">
                <a:solidFill>
                  <a:srgbClr val="C00000"/>
                </a:solidFill>
                <a:latin typeface="黑体" pitchFamily="49" charset="-122"/>
                <a:ea typeface="黑体" pitchFamily="49" charset="-122"/>
                <a:sym typeface="微软雅黑" pitchFamily="34" charset="-122"/>
              </a:rPr>
              <a:t>____ </a:t>
            </a:r>
            <a:r>
              <a:rPr lang="zh-CN" altLang="en-US" sz="2000" dirty="0" smtClean="0">
                <a:solidFill>
                  <a:srgbClr val="C00000"/>
                </a:solidFill>
                <a:latin typeface="黑体" pitchFamily="49" charset="-122"/>
                <a:ea typeface="黑体" pitchFamily="49" charset="-122"/>
                <a:sym typeface="微软雅黑" pitchFamily="34" charset="-122"/>
              </a:rPr>
              <a:t>、战略</a:t>
            </a:r>
            <a:r>
              <a:rPr lang="en-US" altLang="zh-CN" sz="2000" dirty="0">
                <a:solidFill>
                  <a:srgbClr val="C00000"/>
                </a:solidFill>
                <a:latin typeface="黑体" pitchFamily="49" charset="-122"/>
                <a:ea typeface="黑体" pitchFamily="49" charset="-122"/>
                <a:sym typeface="微软雅黑" pitchFamily="34" charset="-122"/>
              </a:rPr>
              <a:t>____</a:t>
            </a:r>
            <a:r>
              <a:rPr lang="zh-CN" altLang="en-US" sz="2000" dirty="0" smtClean="0">
                <a:latin typeface="黑体" pitchFamily="49" charset="-122"/>
                <a:ea typeface="黑体" pitchFamily="49" charset="-122"/>
                <a:sym typeface="微软雅黑" pitchFamily="34" charset="-122"/>
              </a:rPr>
              <a:t>三</a:t>
            </a:r>
            <a:r>
              <a:rPr lang="zh-CN" altLang="en-US" sz="2000" dirty="0">
                <a:latin typeface="黑体" pitchFamily="49" charset="-122"/>
                <a:ea typeface="黑体" pitchFamily="49" charset="-122"/>
                <a:sym typeface="微软雅黑" pitchFamily="34" charset="-122"/>
              </a:rPr>
              <a:t>个阶段</a:t>
            </a:r>
            <a:r>
              <a:rPr lang="zh-CN" altLang="en-US" sz="2000" dirty="0" smtClean="0">
                <a:latin typeface="黑体" pitchFamily="49" charset="-122"/>
                <a:ea typeface="黑体" pitchFamily="49" charset="-122"/>
                <a:sym typeface="微软雅黑" pitchFamily="34" charset="-122"/>
              </a:rPr>
              <a:t>。</a:t>
            </a:r>
            <a:endParaRPr lang="en-US" altLang="zh-CN" sz="2000" dirty="0" smtClean="0">
              <a:latin typeface="黑体" pitchFamily="49" charset="-122"/>
              <a:ea typeface="黑体" pitchFamily="49" charset="-122"/>
              <a:sym typeface="微软雅黑" pitchFamily="34" charset="-122"/>
            </a:endParaRPr>
          </a:p>
          <a:p>
            <a:pPr>
              <a:lnSpc>
                <a:spcPct val="200000"/>
              </a:lnSpc>
            </a:pPr>
            <a:r>
              <a:rPr lang="zh-CN" altLang="en-US" sz="2000" dirty="0" smtClean="0">
                <a:latin typeface="黑体" pitchFamily="49" charset="-122"/>
                <a:ea typeface="黑体" pitchFamily="49" charset="-122"/>
                <a:sym typeface="微软雅黑" pitchFamily="34" charset="-122"/>
              </a:rPr>
              <a:t>      其中</a:t>
            </a:r>
            <a:r>
              <a:rPr lang="zh-CN" altLang="en-US" sz="2000" dirty="0" smtClean="0">
                <a:solidFill>
                  <a:srgbClr val="C00000"/>
                </a:solidFill>
                <a:latin typeface="黑体" pitchFamily="49" charset="-122"/>
                <a:ea typeface="黑体" pitchFamily="49" charset="-122"/>
                <a:sym typeface="微软雅黑" pitchFamily="34" charset="-122"/>
              </a:rPr>
              <a:t>战略</a:t>
            </a:r>
            <a:r>
              <a:rPr lang="en-US" altLang="zh-CN" sz="2000" dirty="0">
                <a:solidFill>
                  <a:srgbClr val="C00000"/>
                </a:solidFill>
                <a:latin typeface="黑体" pitchFamily="49" charset="-122"/>
                <a:ea typeface="黑体" pitchFamily="49" charset="-122"/>
                <a:sym typeface="微软雅黑" pitchFamily="34" charset="-122"/>
              </a:rPr>
              <a:t>____</a:t>
            </a:r>
            <a:r>
              <a:rPr lang="zh-CN" altLang="en-US" sz="2000" dirty="0" smtClean="0">
                <a:solidFill>
                  <a:srgbClr val="C00000"/>
                </a:solidFill>
                <a:latin typeface="黑体" pitchFamily="49" charset="-122"/>
                <a:ea typeface="黑体" pitchFamily="49" charset="-122"/>
                <a:sym typeface="微软雅黑" pitchFamily="34" charset="-122"/>
              </a:rPr>
              <a:t>阶段</a:t>
            </a:r>
            <a:r>
              <a:rPr lang="zh-CN" altLang="en-US" sz="2000" dirty="0">
                <a:latin typeface="黑体" pitchFamily="49" charset="-122"/>
                <a:ea typeface="黑体" pitchFamily="49" charset="-122"/>
                <a:sym typeface="微软雅黑" pitchFamily="34" charset="-122"/>
              </a:rPr>
              <a:t>是中国抗日战争取得最后胜利的最关键的阶段</a:t>
            </a:r>
            <a:endParaRPr lang="en-US" altLang="zh-CN" sz="2000" dirty="0">
              <a:latin typeface="黑体" pitchFamily="49" charset="-122"/>
              <a:ea typeface="黑体" pitchFamily="49" charset="-122"/>
              <a:sym typeface="微软雅黑" pitchFamily="34"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9525" y="514035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共产党在抗日运动中的中流砥柱作用</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共产党抗日时期的指导方针</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共产党的主要</a:t>
              </a:r>
              <a:endParaRPr lang="en-US" altLang="zh-CN" sz="2000" dirty="0" smtClean="0">
                <a:solidFill>
                  <a:schemeClr val="tx1"/>
                </a:solidFill>
                <a:latin typeface="黑体" panose="02010609060101010101" pitchFamily="49" charset="-122"/>
                <a:ea typeface="黑体" panose="02010609060101010101" pitchFamily="49" charset="-122"/>
              </a:endParaRPr>
            </a:p>
            <a:p>
              <a:pPr algn="ctr"/>
              <a:r>
                <a:rPr lang="zh-CN" altLang="en-US" sz="2000" dirty="0" smtClean="0">
                  <a:solidFill>
                    <a:schemeClr val="tx1"/>
                  </a:solidFill>
                  <a:latin typeface="黑体" panose="02010609060101010101" pitchFamily="49" charset="-122"/>
                  <a:ea typeface="黑体" panose="02010609060101010101" pitchFamily="49" charset="-122"/>
                </a:rPr>
                <a:t>战役</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抗日根据地的建设及思想建设</a:t>
              </a:r>
              <a:endParaRPr lang="zh-CN" altLang="en-US" sz="20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6.4.1.2</a:t>
            </a:r>
            <a:r>
              <a:rPr lang="zh-CN" altLang="en-US" dirty="0">
                <a:solidFill>
                  <a:schemeClr val="bg1"/>
                </a:solidFill>
              </a:rPr>
              <a:t>阐述持久抗战的理论</a:t>
            </a:r>
          </a:p>
        </p:txBody>
      </p:sp>
    </p:spTree>
    <p:extLst>
      <p:ext uri="{BB962C8B-B14F-4D97-AF65-F5344CB8AC3E}">
        <p14:creationId xmlns:p14="http://schemas.microsoft.com/office/powerpoint/2010/main" val="1826218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290" y="458972"/>
            <a:ext cx="1019207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349135" y="1266534"/>
            <a:ext cx="11554690" cy="5083932"/>
          </a:xfrm>
        </p:spPr>
        <p:txBody>
          <a:bodyPr>
            <a:noAutofit/>
          </a:bodyPr>
          <a:lstStyle/>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（二）</a:t>
            </a:r>
            <a:r>
              <a:rPr lang="zh-CN" altLang="zh-CN" sz="2000" dirty="0">
                <a:latin typeface="黑体" panose="02010609060101010101" pitchFamily="49" charset="-122"/>
                <a:ea typeface="黑体" panose="02010609060101010101" pitchFamily="49" charset="-122"/>
                <a:sym typeface="微软雅黑" panose="020B0503020204020204" pitchFamily="34" charset="-122"/>
              </a:rPr>
              <a:t>持久抗战的理论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毛泽东</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论持久战</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背景：全面抗战爆发后，国内“亡国论”和“速胜论”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5-6</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内容：抗战将经过</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战略防御、战略相持、战略反攻</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三个阶段。</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其中</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战略相持阶段</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是中国抗日战争取得最后胜利的最关键的阶段</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9525" y="514035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2" name="圆角矩形 11"/>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1" name="文本框 10"/>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6.4.1.2</a:t>
            </a:r>
            <a:r>
              <a:rPr kumimoji="1" lang="zh-CN" altLang="en-US" sz="1000" dirty="0">
                <a:solidFill>
                  <a:schemeClr val="bg1">
                    <a:lumMod val="95000"/>
                  </a:schemeClr>
                </a:solidFill>
              </a:rPr>
              <a:t>阐述持久抗战的理论</a:t>
            </a:r>
          </a:p>
        </p:txBody>
      </p:sp>
      <p:sp>
        <p:nvSpPr>
          <p:cNvPr id="14" name="文本框 13"/>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130</a:t>
            </a:r>
            <a:r>
              <a:rPr kumimoji="1" lang="zh-CN" altLang="en-US" dirty="0"/>
              <a:t>页</a:t>
            </a:r>
          </a:p>
        </p:txBody>
      </p:sp>
      <p:sp>
        <p:nvSpPr>
          <p:cNvPr id="15" name="五边形 14"/>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08604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707" y="463804"/>
            <a:ext cx="717945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498765" y="1445284"/>
            <a:ext cx="11488188" cy="5357388"/>
          </a:xfrm>
        </p:spPr>
        <p:txBody>
          <a:bodyPr>
            <a:noAutofit/>
          </a:bodyPr>
          <a:lstStyle/>
          <a:p>
            <a:r>
              <a:rPr lang="zh-CN" altLang="en-US" sz="2000" dirty="0">
                <a:solidFill>
                  <a:srgbClr val="C00000"/>
                </a:solidFill>
                <a:latin typeface="黑体" panose="02010609060101010101" pitchFamily="49" charset="-122"/>
                <a:ea typeface="黑体" panose="02010609060101010101" pitchFamily="49" charset="-122"/>
              </a:rPr>
              <a:t>毛泽东如何论述抗日战争是持久战？</a:t>
            </a:r>
          </a:p>
          <a:p>
            <a:r>
              <a:rPr lang="en-US" altLang="zh-CN"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中日双方互相矛盾的四个特点</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简答</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敌强我弱，敌小我大，敌退步我进步，敌寡助我多助</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）一方面，日本是强国，中国是弱国，强国弱国的对比，决定了抗日战争只能是持久战。 </a:t>
            </a:r>
          </a:p>
          <a:p>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）另一方面，日本是小国，发动的是退步的、野蛮的侵略战争，在国际上失道寡助；而中国是大国，进行的是进步的、正义的反侵略战争，在国际上得道多助。</a:t>
            </a:r>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总之，最后胜利将是属于中国的</a:t>
            </a:r>
          </a:p>
        </p:txBody>
      </p:sp>
      <p:pic>
        <p:nvPicPr>
          <p:cNvPr id="4" name="Picture 2"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7814" y="1558865"/>
            <a:ext cx="1254271" cy="38749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 8"/>
          <p:cNvGrpSpPr/>
          <p:nvPr/>
        </p:nvGrpSpPr>
        <p:grpSpPr>
          <a:xfrm>
            <a:off x="7275718" y="59309"/>
            <a:ext cx="4810711" cy="2240980"/>
            <a:chOff x="6498771" y="0"/>
            <a:chExt cx="5587657" cy="3036732"/>
          </a:xfrm>
        </p:grpSpPr>
        <p:sp>
          <p:nvSpPr>
            <p:cNvPr id="10" name="圆角矩形 9"/>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11" name="左大括号 10"/>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3" name="圆角矩形 12"/>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4" name="圆角矩形 13"/>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5" name="文本框 14"/>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6.4.1.2</a:t>
            </a:r>
            <a:r>
              <a:rPr kumimoji="1" lang="zh-CN" altLang="en-US" sz="1000" dirty="0">
                <a:solidFill>
                  <a:schemeClr val="bg1">
                    <a:lumMod val="95000"/>
                  </a:schemeClr>
                </a:solidFill>
              </a:rPr>
              <a:t>阐述持久抗战的理论</a:t>
            </a:r>
          </a:p>
        </p:txBody>
      </p:sp>
      <p:sp>
        <p:nvSpPr>
          <p:cNvPr id="16" name="文本框 15"/>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130</a:t>
            </a:r>
            <a:r>
              <a:rPr kumimoji="1" lang="zh-CN" altLang="en-US" dirty="0"/>
              <a:t>页</a:t>
            </a:r>
          </a:p>
        </p:txBody>
      </p:sp>
      <p:sp>
        <p:nvSpPr>
          <p:cNvPr id="17" name="五边形 16"/>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09795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132" y="435587"/>
            <a:ext cx="10192076" cy="544050"/>
          </a:xfrm>
        </p:spPr>
        <p:txBody>
          <a:bodyPr vert="horz" lIns="91440" tIns="45720" rIns="91440" bIns="45720" rtlCol="0" anchor="ctr">
            <a:noAutofit/>
          </a:bodyPr>
          <a:lstStyle/>
          <a:p>
            <a:r>
              <a:rPr lang="zh-CN" altLang="en-US" sz="2400" dirty="0">
                <a:solidFill>
                  <a:schemeClr val="tx1"/>
                </a:solidFill>
              </a:rPr>
              <a:t>第四节 中国共产党成为抗日战争的</a:t>
            </a:r>
            <a:r>
              <a:rPr lang="zh-CN" altLang="en-US" sz="2400">
                <a:solidFill>
                  <a:schemeClr val="tx1"/>
                </a:solidFill>
              </a:rPr>
              <a:t>中流砥柱 </a:t>
            </a:r>
            <a:endParaRPr lang="zh-CN" altLang="en-US" sz="2400" dirty="0">
              <a:solidFill>
                <a:schemeClr val="tx1"/>
              </a:solidFill>
            </a:endParaRPr>
          </a:p>
        </p:txBody>
      </p:sp>
      <p:sp>
        <p:nvSpPr>
          <p:cNvPr id="3" name="内容占位符 2"/>
          <p:cNvSpPr>
            <a:spLocks noGrp="1"/>
          </p:cNvSpPr>
          <p:nvPr>
            <p:ph idx="1"/>
          </p:nvPr>
        </p:nvSpPr>
        <p:spPr>
          <a:xfrm>
            <a:off x="326880" y="1070591"/>
            <a:ext cx="11865119" cy="5369878"/>
          </a:xfrm>
        </p:spPr>
        <p:txBody>
          <a:bodyPr>
            <a:noAutofit/>
          </a:bodyPr>
          <a:lstStyle/>
          <a:p>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r>
              <a:rPr lang="zh-CN" altLang="zh-CN" sz="2000" dirty="0">
                <a:latin typeface="黑体" panose="02010609060101010101" pitchFamily="49" charset="-122"/>
                <a:ea typeface="黑体" panose="02010609060101010101" pitchFamily="49" charset="-122"/>
                <a:sym typeface="微软雅黑" panose="020B0503020204020204" pitchFamily="34" charset="-122"/>
              </a:rPr>
              <a:t>（三）巩固和发展抗日民族统一战线</a:t>
            </a:r>
            <a:r>
              <a:rPr lang="en-US" altLang="zh-CN" sz="2000" dirty="0">
                <a:solidFill>
                  <a:srgbClr val="FF0000"/>
                </a:solidFill>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总方针</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发展进步势力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（中心环节），</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争取中间势力</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孤立顽固势力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600"/>
              </a:spcBef>
            </a:pPr>
            <a:r>
              <a:rPr lang="zh-CN" altLang="en-US" sz="2000" b="1" dirty="0">
                <a:latin typeface="黑体" panose="02010609060101010101" pitchFamily="49" charset="-122"/>
                <a:ea typeface="黑体" panose="02010609060101010101" pitchFamily="49" charset="-122"/>
                <a:sym typeface="微软雅黑" panose="020B0503020204020204" pitchFamily="34" charset="-122"/>
              </a:rPr>
              <a:t>进步势力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：工人、农民和城市小资产阶级。</a:t>
            </a:r>
          </a:p>
          <a:p>
            <a:pPr>
              <a:spcBef>
                <a:spcPts val="0"/>
              </a:spcBef>
            </a:pPr>
            <a:r>
              <a:rPr lang="zh-CN" altLang="en-US" sz="2000" b="1" dirty="0">
                <a:latin typeface="黑体" panose="02010609060101010101" pitchFamily="49" charset="-122"/>
                <a:ea typeface="黑体" panose="02010609060101010101" pitchFamily="49" charset="-122"/>
                <a:sym typeface="微软雅黑" panose="020B0503020204020204" pitchFamily="34" charset="-122"/>
              </a:rPr>
              <a:t>中间势力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：民族资产阶级、开明绅士和地方实力派。</a:t>
            </a: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顽固势力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以蒋介石集团为代表的抗日国民党亲英美派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，坚持</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联合又斗争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，斗争中做到</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有理</a:t>
            </a:r>
            <a:r>
              <a:rPr lang="zh-CN" altLang="en-US" sz="2000" dirty="0">
                <a:solidFill>
                  <a:srgbClr val="0070C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（自卫原则）、</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有利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（胜利原则）、</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有节</a:t>
            </a:r>
            <a:r>
              <a:rPr lang="zh-CN" altLang="en-US" sz="2000" dirty="0">
                <a:latin typeface="黑体" panose="02010609060101010101" pitchFamily="49" charset="-122"/>
                <a:ea typeface="黑体" panose="02010609060101010101" pitchFamily="49" charset="-122"/>
                <a:sym typeface="微软雅黑" panose="020B0503020204020204" pitchFamily="34" charset="-122"/>
              </a:rPr>
              <a:t>（ 休战原则）。</a:t>
            </a:r>
          </a:p>
        </p:txBody>
      </p:sp>
      <p:pic>
        <p:nvPicPr>
          <p:cNvPr id="6" name="Picture 2" descr="C:\Users\User\Documents\263EM\chuzi@sunlands.com\history\user\image\3084c54e-ce11-4231-a09c-d206235d17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9179" y="1662268"/>
            <a:ext cx="1500260" cy="453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6170" y="5102439"/>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6.4.3.3</a:t>
            </a:r>
            <a:r>
              <a:rPr kumimoji="1" lang="zh-CN" altLang="en-US" sz="1000" dirty="0">
                <a:solidFill>
                  <a:schemeClr val="bg1">
                    <a:lumMod val="95000"/>
                  </a:schemeClr>
                </a:solidFill>
              </a:rPr>
              <a:t>巩固和发展抗日民族统一战线</a:t>
            </a:r>
          </a:p>
        </p:txBody>
      </p:sp>
      <p:sp>
        <p:nvSpPr>
          <p:cNvPr id="14" name="文本框 13"/>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130</a:t>
            </a:r>
            <a:r>
              <a:rPr kumimoji="1" lang="zh-CN" altLang="en-US" dirty="0"/>
              <a:t>页</a:t>
            </a:r>
          </a:p>
        </p:txBody>
      </p:sp>
      <p:sp>
        <p:nvSpPr>
          <p:cNvPr id="15" name="五边形 14"/>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2342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132" y="435587"/>
            <a:ext cx="10192076" cy="544050"/>
          </a:xfrm>
        </p:spPr>
        <p:txBody>
          <a:bodyPr vert="horz" lIns="91440" tIns="45720" rIns="91440" bIns="45720" rtlCol="0" anchor="ctr">
            <a:noAutofit/>
          </a:bodyPr>
          <a:lstStyle/>
          <a:p>
            <a:r>
              <a:rPr lang="zh-CN" altLang="en-US" sz="2400" dirty="0">
                <a:solidFill>
                  <a:schemeClr val="tx1"/>
                </a:solidFill>
              </a:rPr>
              <a:t>第四节 中国共产党成为抗日战争的</a:t>
            </a:r>
            <a:r>
              <a:rPr lang="zh-CN" altLang="en-US" sz="2400">
                <a:solidFill>
                  <a:schemeClr val="tx1"/>
                </a:solidFill>
              </a:rPr>
              <a:t>中流砥柱 </a:t>
            </a:r>
            <a:endParaRPr lang="zh-CN" altLang="en-US" sz="2400" dirty="0">
              <a:solidFill>
                <a:schemeClr val="tx1"/>
              </a:solidFill>
            </a:endParaRPr>
          </a:p>
        </p:txBody>
      </p:sp>
      <p:sp>
        <p:nvSpPr>
          <p:cNvPr id="3" name="内容占位符 2"/>
          <p:cNvSpPr>
            <a:spLocks noGrp="1"/>
          </p:cNvSpPr>
          <p:nvPr>
            <p:ph idx="1"/>
          </p:nvPr>
        </p:nvSpPr>
        <p:spPr>
          <a:xfrm>
            <a:off x="326880" y="1070591"/>
            <a:ext cx="11865119" cy="5369878"/>
          </a:xfrm>
        </p:spPr>
        <p:txBody>
          <a:bodyPr>
            <a:noAutofit/>
          </a:bodyPr>
          <a:lstStyle/>
          <a:p>
            <a:endParaRPr lang="zh-CN" altLang="en-US" dirty="0" smtClean="0">
              <a:latin typeface="黑体" pitchFamily="49" charset="-122"/>
              <a:ea typeface="黑体" pitchFamily="49" charset="-122"/>
              <a:sym typeface="微软雅黑" panose="020B0503020204020204" pitchFamily="34" charset="-122"/>
            </a:endParaRPr>
          </a:p>
          <a:p>
            <a:r>
              <a:rPr lang="zh-CN" altLang="zh-CN" sz="2000" dirty="0" smtClean="0">
                <a:latin typeface="黑体" pitchFamily="49" charset="-122"/>
                <a:ea typeface="黑体" pitchFamily="49" charset="-122"/>
                <a:sym typeface="微软雅黑" panose="020B0503020204020204" pitchFamily="34" charset="-122"/>
              </a:rPr>
              <a:t>（</a:t>
            </a:r>
            <a:r>
              <a:rPr lang="zh-CN" altLang="zh-CN" sz="2000" dirty="0">
                <a:latin typeface="黑体" pitchFamily="49" charset="-122"/>
                <a:ea typeface="黑体" pitchFamily="49" charset="-122"/>
                <a:sym typeface="微软雅黑" panose="020B0503020204020204" pitchFamily="34" charset="-122"/>
              </a:rPr>
              <a:t>三）巩固和发展抗日民族</a:t>
            </a:r>
            <a:r>
              <a:rPr lang="zh-CN" altLang="zh-CN" sz="2000" dirty="0" smtClean="0">
                <a:latin typeface="黑体" pitchFamily="49" charset="-122"/>
                <a:ea typeface="黑体" pitchFamily="49" charset="-122"/>
                <a:sym typeface="微软雅黑" panose="020B0503020204020204" pitchFamily="34" charset="-122"/>
              </a:rPr>
              <a:t>统一战线</a:t>
            </a:r>
            <a:r>
              <a:rPr lang="en-US" altLang="zh-CN" sz="2000" dirty="0" smtClean="0">
                <a:solidFill>
                  <a:srgbClr val="FF0000"/>
                </a:solidFill>
                <a:latin typeface="黑体" pitchFamily="49" charset="-122"/>
                <a:ea typeface="黑体" pitchFamily="49" charset="-122"/>
              </a:rPr>
              <a:t> </a:t>
            </a:r>
            <a:endParaRPr lang="en-US" altLang="zh-CN" sz="2000" dirty="0">
              <a:latin typeface="黑体" pitchFamily="49" charset="-122"/>
              <a:ea typeface="黑体" pitchFamily="49" charset="-122"/>
              <a:sym typeface="微软雅黑" panose="020B0503020204020204" pitchFamily="34" charset="-122"/>
            </a:endParaRPr>
          </a:p>
          <a:p>
            <a:pPr>
              <a:spcBef>
                <a:spcPts val="0"/>
              </a:spcBef>
            </a:pPr>
            <a:r>
              <a:rPr lang="en-US" altLang="zh-CN" dirty="0" smtClean="0">
                <a:latin typeface="黑体" pitchFamily="49" charset="-122"/>
                <a:ea typeface="黑体" pitchFamily="49" charset="-122"/>
                <a:sym typeface="微软雅黑" panose="020B0503020204020204" pitchFamily="34" charset="-122"/>
              </a:rPr>
              <a:t>       </a:t>
            </a:r>
            <a:endParaRPr lang="zh-CN" altLang="en-US" dirty="0" smtClean="0">
              <a:latin typeface="黑体" pitchFamily="49" charset="-122"/>
              <a:ea typeface="黑体" pitchFamily="49" charset="-122"/>
              <a:sym typeface="微软雅黑" panose="020B0503020204020204" pitchFamily="34" charset="-122"/>
            </a:endParaRPr>
          </a:p>
          <a:p>
            <a:pPr>
              <a:spcBef>
                <a:spcPts val="0"/>
              </a:spcBef>
            </a:pPr>
            <a:r>
              <a:rPr lang="zh-CN" altLang="zh-CN" sz="2000" dirty="0" smtClean="0">
                <a:latin typeface="黑体" pitchFamily="49" charset="-122"/>
                <a:ea typeface="黑体" pitchFamily="49" charset="-122"/>
                <a:sym typeface="微软雅黑" panose="020B0503020204020204" pitchFamily="34" charset="-122"/>
              </a:rPr>
              <a:t>总方针</a:t>
            </a:r>
            <a:r>
              <a:rPr lang="zh-CN" altLang="en-US" sz="2000" dirty="0" smtClean="0">
                <a:latin typeface="黑体" pitchFamily="49" charset="-122"/>
                <a:ea typeface="黑体" pitchFamily="49" charset="-122"/>
                <a:sym typeface="微软雅黑" panose="020B0503020204020204" pitchFamily="34" charset="-122"/>
              </a:rPr>
              <a:t>：</a:t>
            </a:r>
            <a:r>
              <a:rPr lang="zh-CN" altLang="en-US" sz="2000" b="1" dirty="0" smtClean="0">
                <a:solidFill>
                  <a:srgbClr val="C00000"/>
                </a:solidFill>
                <a:latin typeface="黑体" pitchFamily="49" charset="-122"/>
                <a:ea typeface="黑体" pitchFamily="49" charset="-122"/>
                <a:sym typeface="微软雅黑" panose="020B0503020204020204" pitchFamily="34" charset="-122"/>
              </a:rPr>
              <a:t>发展</a:t>
            </a:r>
            <a:r>
              <a:rPr lang="en-US" altLang="zh-CN" sz="2000" b="1" dirty="0" smtClean="0">
                <a:solidFill>
                  <a:srgbClr val="C00000"/>
                </a:solidFill>
                <a:latin typeface="黑体" pitchFamily="49" charset="-122"/>
                <a:ea typeface="黑体" pitchFamily="49" charset="-122"/>
                <a:sym typeface="微软雅黑" panose="020B0503020204020204" pitchFamily="34" charset="-122"/>
              </a:rPr>
              <a:t>??</a:t>
            </a:r>
            <a:r>
              <a:rPr lang="zh-CN" altLang="en-US" sz="2000" b="1" dirty="0" smtClean="0">
                <a:solidFill>
                  <a:srgbClr val="C00000"/>
                </a:solidFill>
                <a:latin typeface="黑体" pitchFamily="49" charset="-122"/>
                <a:ea typeface="黑体" pitchFamily="49" charset="-122"/>
                <a:sym typeface="微软雅黑" panose="020B0503020204020204" pitchFamily="34" charset="-122"/>
              </a:rPr>
              <a:t>势力</a:t>
            </a:r>
            <a:r>
              <a:rPr lang="zh-CN" altLang="en-US" sz="2000" dirty="0">
                <a:latin typeface="黑体" pitchFamily="49" charset="-122"/>
                <a:ea typeface="黑体" pitchFamily="49" charset="-122"/>
                <a:sym typeface="微软雅黑" panose="020B0503020204020204" pitchFamily="34" charset="-122"/>
              </a:rPr>
              <a:t>（中心环节），</a:t>
            </a:r>
            <a:r>
              <a:rPr lang="zh-CN" altLang="en-US" sz="2000" b="1" dirty="0" smtClean="0">
                <a:solidFill>
                  <a:srgbClr val="C00000"/>
                </a:solidFill>
                <a:latin typeface="黑体" pitchFamily="49" charset="-122"/>
                <a:ea typeface="黑体" pitchFamily="49" charset="-122"/>
                <a:sym typeface="微软雅黑" panose="020B0503020204020204" pitchFamily="34" charset="-122"/>
              </a:rPr>
              <a:t>争取</a:t>
            </a:r>
            <a:r>
              <a:rPr lang="en-US" altLang="zh-CN" sz="2000" b="1" dirty="0" smtClean="0">
                <a:solidFill>
                  <a:srgbClr val="C00000"/>
                </a:solidFill>
                <a:latin typeface="黑体" pitchFamily="49" charset="-122"/>
                <a:ea typeface="黑体" pitchFamily="49" charset="-122"/>
                <a:sym typeface="微软雅黑" panose="020B0503020204020204" pitchFamily="34" charset="-122"/>
              </a:rPr>
              <a:t>??</a:t>
            </a:r>
            <a:r>
              <a:rPr lang="zh-CN" altLang="en-US" sz="2000" b="1" dirty="0" smtClean="0">
                <a:solidFill>
                  <a:srgbClr val="C00000"/>
                </a:solidFill>
                <a:latin typeface="黑体" pitchFamily="49" charset="-122"/>
                <a:ea typeface="黑体" pitchFamily="49" charset="-122"/>
                <a:sym typeface="微软雅黑" panose="020B0503020204020204" pitchFamily="34" charset="-122"/>
              </a:rPr>
              <a:t>势力</a:t>
            </a:r>
            <a:r>
              <a:rPr lang="zh-CN" altLang="en-US" sz="2000" dirty="0">
                <a:solidFill>
                  <a:srgbClr val="C00000"/>
                </a:solidFill>
                <a:latin typeface="黑体" pitchFamily="49" charset="-122"/>
                <a:ea typeface="黑体" pitchFamily="49" charset="-122"/>
                <a:sym typeface="微软雅黑" panose="020B0503020204020204" pitchFamily="34" charset="-122"/>
              </a:rPr>
              <a:t>，</a:t>
            </a:r>
            <a:r>
              <a:rPr lang="zh-CN" altLang="en-US" sz="2000" b="1" dirty="0" smtClean="0">
                <a:solidFill>
                  <a:srgbClr val="C00000"/>
                </a:solidFill>
                <a:latin typeface="黑体" pitchFamily="49" charset="-122"/>
                <a:ea typeface="黑体" pitchFamily="49" charset="-122"/>
                <a:sym typeface="微软雅黑" panose="020B0503020204020204" pitchFamily="34" charset="-122"/>
              </a:rPr>
              <a:t>孤立</a:t>
            </a:r>
            <a:r>
              <a:rPr lang="en-US" altLang="zh-CN" sz="2000" b="1" dirty="0" smtClean="0">
                <a:solidFill>
                  <a:srgbClr val="C00000"/>
                </a:solidFill>
                <a:latin typeface="黑体" pitchFamily="49" charset="-122"/>
                <a:ea typeface="黑体" pitchFamily="49" charset="-122"/>
                <a:sym typeface="微软雅黑" panose="020B0503020204020204" pitchFamily="34" charset="-122"/>
              </a:rPr>
              <a:t>??</a:t>
            </a:r>
            <a:r>
              <a:rPr lang="zh-CN" altLang="en-US" sz="2000" b="1" dirty="0" smtClean="0">
                <a:solidFill>
                  <a:srgbClr val="C00000"/>
                </a:solidFill>
                <a:latin typeface="黑体" pitchFamily="49" charset="-122"/>
                <a:ea typeface="黑体" pitchFamily="49" charset="-122"/>
                <a:sym typeface="微软雅黑" panose="020B0503020204020204" pitchFamily="34" charset="-122"/>
              </a:rPr>
              <a:t>势力</a:t>
            </a:r>
            <a:r>
              <a:rPr lang="zh-CN" altLang="en-US" sz="2000" dirty="0" smtClean="0">
                <a:latin typeface="黑体" pitchFamily="49" charset="-122"/>
                <a:ea typeface="黑体" pitchFamily="49" charset="-122"/>
                <a:sym typeface="微软雅黑" panose="020B0503020204020204" pitchFamily="34" charset="-122"/>
              </a:rPr>
              <a:t>。</a:t>
            </a:r>
            <a:endParaRPr lang="en-US" altLang="zh-CN" sz="2000" dirty="0" smtClean="0">
              <a:latin typeface="黑体" pitchFamily="49" charset="-122"/>
              <a:ea typeface="黑体" pitchFamily="49" charset="-122"/>
              <a:sym typeface="微软雅黑" panose="020B0503020204020204" pitchFamily="34" charset="-122"/>
            </a:endParaRPr>
          </a:p>
          <a:p>
            <a:pPr>
              <a:spcBef>
                <a:spcPts val="0"/>
              </a:spcBef>
            </a:pPr>
            <a:endParaRPr lang="zh-CN" altLang="en-US" sz="2000" dirty="0">
              <a:latin typeface="黑体" pitchFamily="49" charset="-122"/>
              <a:ea typeface="黑体" pitchFamily="49" charset="-122"/>
              <a:sym typeface="微软雅黑" panose="020B0503020204020204" pitchFamily="34" charset="-122"/>
            </a:endParaRPr>
          </a:p>
          <a:p>
            <a:pPr>
              <a:spcBef>
                <a:spcPts val="600"/>
              </a:spcBef>
            </a:pPr>
            <a:r>
              <a:rPr lang="zh-CN" altLang="en-US" sz="2000" b="1" dirty="0">
                <a:latin typeface="黑体" pitchFamily="49" charset="-122"/>
                <a:ea typeface="黑体" pitchFamily="49" charset="-122"/>
                <a:sym typeface="微软雅黑" panose="020B0503020204020204" pitchFamily="34" charset="-122"/>
              </a:rPr>
              <a:t>进步势力</a:t>
            </a:r>
            <a:r>
              <a:rPr lang="zh-CN" altLang="en-US" sz="2000" dirty="0">
                <a:latin typeface="黑体" pitchFamily="49" charset="-122"/>
                <a:ea typeface="黑体" pitchFamily="49" charset="-122"/>
                <a:sym typeface="微软雅黑" panose="020B0503020204020204" pitchFamily="34" charset="-122"/>
              </a:rPr>
              <a:t>：工人、农民和城市小资产阶级。</a:t>
            </a:r>
          </a:p>
          <a:p>
            <a:pPr>
              <a:spcBef>
                <a:spcPts val="0"/>
              </a:spcBef>
            </a:pPr>
            <a:r>
              <a:rPr lang="zh-CN" altLang="en-US" sz="2000" b="1" dirty="0">
                <a:latin typeface="黑体" pitchFamily="49" charset="-122"/>
                <a:ea typeface="黑体" pitchFamily="49" charset="-122"/>
                <a:sym typeface="微软雅黑" panose="020B0503020204020204" pitchFamily="34" charset="-122"/>
              </a:rPr>
              <a:t>中间势力</a:t>
            </a:r>
            <a:r>
              <a:rPr lang="zh-CN" altLang="en-US" sz="2000" dirty="0">
                <a:latin typeface="黑体" pitchFamily="49" charset="-122"/>
                <a:ea typeface="黑体" pitchFamily="49" charset="-122"/>
                <a:sym typeface="微软雅黑" panose="020B0503020204020204" pitchFamily="34" charset="-122"/>
              </a:rPr>
              <a:t>：民族资产阶级、开明绅士和地方实力派</a:t>
            </a:r>
            <a:r>
              <a:rPr lang="zh-CN" altLang="en-US" sz="2000" dirty="0" smtClean="0">
                <a:latin typeface="黑体" pitchFamily="49" charset="-122"/>
                <a:ea typeface="黑体" pitchFamily="49" charset="-122"/>
                <a:sym typeface="微软雅黑" panose="020B0503020204020204" pitchFamily="34" charset="-122"/>
              </a:rPr>
              <a:t>。</a:t>
            </a:r>
            <a:endParaRPr lang="zh-CN" altLang="en-US" sz="2000" dirty="0">
              <a:latin typeface="黑体" pitchFamily="49" charset="-122"/>
              <a:ea typeface="黑体" pitchFamily="49" charset="-122"/>
              <a:sym typeface="微软雅黑" panose="020B0503020204020204" pitchFamily="34" charset="-122"/>
            </a:endParaRPr>
          </a:p>
          <a:p>
            <a:r>
              <a:rPr lang="zh-CN" altLang="en-US" sz="2000" b="1" dirty="0">
                <a:latin typeface="黑体" pitchFamily="49" charset="-122"/>
                <a:ea typeface="黑体" pitchFamily="49" charset="-122"/>
                <a:sym typeface="微软雅黑" panose="020B0503020204020204" pitchFamily="34" charset="-122"/>
              </a:rPr>
              <a:t>顽固势力</a:t>
            </a:r>
            <a:r>
              <a:rPr lang="zh-CN" altLang="en-US" sz="2000" dirty="0">
                <a:latin typeface="黑体" pitchFamily="49" charset="-122"/>
                <a:ea typeface="黑体" pitchFamily="49" charset="-122"/>
                <a:sym typeface="微软雅黑" panose="020B0503020204020204" pitchFamily="34" charset="-122"/>
              </a:rPr>
              <a:t>：</a:t>
            </a:r>
            <a:r>
              <a:rPr lang="zh-CN" altLang="en-US" sz="2000" b="1" dirty="0">
                <a:solidFill>
                  <a:srgbClr val="C00000"/>
                </a:solidFill>
                <a:latin typeface="黑体" pitchFamily="49" charset="-122"/>
                <a:ea typeface="黑体" pitchFamily="49" charset="-122"/>
                <a:sym typeface="微软雅黑" panose="020B0503020204020204" pitchFamily="34" charset="-122"/>
              </a:rPr>
              <a:t>以蒋介石集团为代表的抗日国民党亲英美派</a:t>
            </a:r>
            <a:r>
              <a:rPr lang="zh-CN" altLang="en-US" sz="2000" dirty="0" smtClean="0">
                <a:latin typeface="黑体" pitchFamily="49" charset="-122"/>
                <a:ea typeface="黑体" pitchFamily="49" charset="-122"/>
                <a:sym typeface="微软雅黑" panose="020B0503020204020204" pitchFamily="34" charset="-122"/>
              </a:rPr>
              <a:t>，坚持</a:t>
            </a:r>
            <a:r>
              <a:rPr lang="zh-CN" altLang="en-US" sz="2000" b="1" dirty="0">
                <a:solidFill>
                  <a:srgbClr val="C00000"/>
                </a:solidFill>
                <a:latin typeface="黑体" pitchFamily="49" charset="-122"/>
                <a:ea typeface="黑体" pitchFamily="49" charset="-122"/>
                <a:sym typeface="微软雅黑" panose="020B0503020204020204" pitchFamily="34" charset="-122"/>
              </a:rPr>
              <a:t>联合又斗争</a:t>
            </a:r>
            <a:r>
              <a:rPr lang="zh-CN" altLang="en-US" sz="2000" dirty="0" smtClean="0">
                <a:latin typeface="黑体" pitchFamily="49" charset="-122"/>
                <a:ea typeface="黑体" pitchFamily="49" charset="-122"/>
                <a:sym typeface="微软雅黑" panose="020B0503020204020204" pitchFamily="34" charset="-122"/>
              </a:rPr>
              <a:t>，斗争中做到</a:t>
            </a:r>
            <a:r>
              <a:rPr lang="zh-CN" altLang="en-US" sz="2000" b="1" dirty="0">
                <a:solidFill>
                  <a:srgbClr val="C23C0D"/>
                </a:solidFill>
                <a:latin typeface="黑体" pitchFamily="49" charset="-122"/>
                <a:ea typeface="黑体" pitchFamily="49" charset="-122"/>
                <a:sym typeface="微软雅黑" panose="020B0503020204020204" pitchFamily="34" charset="-122"/>
              </a:rPr>
              <a:t>有理</a:t>
            </a:r>
            <a:r>
              <a:rPr lang="zh-CN" altLang="en-US" sz="2000" dirty="0">
                <a:solidFill>
                  <a:srgbClr val="0070C0"/>
                </a:solidFill>
                <a:latin typeface="黑体" pitchFamily="49" charset="-122"/>
                <a:ea typeface="黑体" pitchFamily="49" charset="-122"/>
                <a:sym typeface="微软雅黑" panose="020B0503020204020204" pitchFamily="34" charset="-122"/>
              </a:rPr>
              <a:t> </a:t>
            </a:r>
            <a:r>
              <a:rPr lang="zh-CN" altLang="en-US" sz="2000" dirty="0">
                <a:latin typeface="黑体" pitchFamily="49" charset="-122"/>
                <a:ea typeface="黑体" pitchFamily="49" charset="-122"/>
                <a:sym typeface="微软雅黑" panose="020B0503020204020204" pitchFamily="34" charset="-122"/>
              </a:rPr>
              <a:t>（自卫原则）、</a:t>
            </a:r>
            <a:r>
              <a:rPr lang="zh-CN" altLang="en-US" sz="2000" b="1" dirty="0">
                <a:solidFill>
                  <a:srgbClr val="C23C0D"/>
                </a:solidFill>
                <a:latin typeface="黑体" pitchFamily="49" charset="-122"/>
                <a:ea typeface="黑体" pitchFamily="49" charset="-122"/>
                <a:sym typeface="微软雅黑" panose="020B0503020204020204" pitchFamily="34" charset="-122"/>
              </a:rPr>
              <a:t>有利 </a:t>
            </a:r>
            <a:r>
              <a:rPr lang="zh-CN" altLang="en-US" sz="2000" dirty="0">
                <a:latin typeface="黑体" pitchFamily="49" charset="-122"/>
                <a:ea typeface="黑体" pitchFamily="49" charset="-122"/>
                <a:sym typeface="微软雅黑" panose="020B0503020204020204" pitchFamily="34" charset="-122"/>
              </a:rPr>
              <a:t>（胜利原则）、</a:t>
            </a:r>
            <a:r>
              <a:rPr lang="zh-CN" altLang="en-US" sz="2000" b="1" dirty="0">
                <a:solidFill>
                  <a:srgbClr val="C23C0D"/>
                </a:solidFill>
                <a:latin typeface="黑体" pitchFamily="49" charset="-122"/>
                <a:ea typeface="黑体" pitchFamily="49" charset="-122"/>
                <a:sym typeface="微软雅黑" panose="020B0503020204020204" pitchFamily="34" charset="-122"/>
              </a:rPr>
              <a:t>有节</a:t>
            </a:r>
            <a:r>
              <a:rPr lang="zh-CN" altLang="en-US" sz="2000" dirty="0">
                <a:latin typeface="黑体" pitchFamily="49" charset="-122"/>
                <a:ea typeface="黑体" pitchFamily="49" charset="-122"/>
                <a:sym typeface="微软雅黑" panose="020B0503020204020204" pitchFamily="34" charset="-122"/>
              </a:rPr>
              <a:t>（ 休战原则）。</a:t>
            </a:r>
          </a:p>
        </p:txBody>
      </p:sp>
      <p:pic>
        <p:nvPicPr>
          <p:cNvPr id="6" name="Picture 2" descr="C:\Users\User\Documents\263EM\chuzi@sunlands.com\history\user\image\3084c54e-ce11-4231-a09c-d206235d172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9179" y="1662268"/>
            <a:ext cx="1500260" cy="453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170" y="5102439"/>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共产党在抗日运动中的中流砥柱作用</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共产党抗日时期的指导方针</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11" name="圆角矩形 10"/>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共产党的主要</a:t>
              </a:r>
              <a:endParaRPr lang="en-US" altLang="zh-CN" sz="2000" dirty="0" smtClean="0">
                <a:solidFill>
                  <a:schemeClr val="tx1"/>
                </a:solidFill>
                <a:latin typeface="黑体" panose="02010609060101010101" pitchFamily="49" charset="-122"/>
                <a:ea typeface="黑体" panose="02010609060101010101" pitchFamily="49" charset="-122"/>
              </a:endParaRPr>
            </a:p>
            <a:p>
              <a:pPr algn="ctr"/>
              <a:r>
                <a:rPr lang="zh-CN" altLang="en-US" sz="2000" dirty="0" smtClean="0">
                  <a:solidFill>
                    <a:schemeClr val="tx1"/>
                  </a:solidFill>
                  <a:latin typeface="黑体" panose="02010609060101010101" pitchFamily="49" charset="-122"/>
                  <a:ea typeface="黑体" panose="02010609060101010101" pitchFamily="49" charset="-122"/>
                </a:rPr>
                <a:t>战役</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抗日根据地的建设及思想建设</a:t>
              </a:r>
              <a:endParaRPr lang="zh-CN" altLang="en-US" sz="2000" dirty="0">
                <a:solidFill>
                  <a:schemeClr val="tx1"/>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6.4.3.3</a:t>
            </a:r>
            <a:r>
              <a:rPr lang="zh-CN" altLang="en-US" dirty="0">
                <a:solidFill>
                  <a:schemeClr val="bg1"/>
                </a:solidFill>
              </a:rPr>
              <a:t>巩固和发展抗日民族统一战线</a:t>
            </a:r>
          </a:p>
        </p:txBody>
      </p:sp>
    </p:spTree>
    <p:extLst>
      <p:ext uri="{BB962C8B-B14F-4D97-AF65-F5344CB8AC3E}">
        <p14:creationId xmlns:p14="http://schemas.microsoft.com/office/powerpoint/2010/main" val="17269753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132" y="435587"/>
            <a:ext cx="10192076" cy="544050"/>
          </a:xfrm>
        </p:spPr>
        <p:txBody>
          <a:bodyPr vert="horz" lIns="91440" tIns="45720" rIns="91440" bIns="45720" rtlCol="0" anchor="ctr">
            <a:noAutofit/>
          </a:bodyPr>
          <a:lstStyle/>
          <a:p>
            <a:r>
              <a:rPr lang="zh-CN" altLang="en-US" sz="2400" dirty="0">
                <a:solidFill>
                  <a:schemeClr val="tx1"/>
                </a:solidFill>
              </a:rPr>
              <a:t>第四节 中国共产党成为抗日战争的</a:t>
            </a:r>
            <a:r>
              <a:rPr lang="zh-CN" altLang="en-US" sz="2400">
                <a:solidFill>
                  <a:schemeClr val="tx1"/>
                </a:solidFill>
              </a:rPr>
              <a:t>中流砥柱 </a:t>
            </a:r>
            <a:endParaRPr lang="zh-CN" altLang="en-US" sz="2400" dirty="0">
              <a:solidFill>
                <a:schemeClr val="tx1"/>
              </a:solidFill>
            </a:endParaRPr>
          </a:p>
        </p:txBody>
      </p:sp>
      <p:sp>
        <p:nvSpPr>
          <p:cNvPr id="3" name="内容占位符 2"/>
          <p:cNvSpPr>
            <a:spLocks noGrp="1"/>
          </p:cNvSpPr>
          <p:nvPr>
            <p:ph idx="1"/>
          </p:nvPr>
        </p:nvSpPr>
        <p:spPr>
          <a:xfrm>
            <a:off x="326880" y="1070591"/>
            <a:ext cx="11865119" cy="5369878"/>
          </a:xfrm>
        </p:spPr>
        <p:txBody>
          <a:bodyPr>
            <a:noAutofit/>
          </a:bodyPr>
          <a:lstStyle/>
          <a:p>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r>
              <a:rPr lang="zh-CN" altLang="zh-CN" sz="2000" dirty="0">
                <a:latin typeface="黑体" panose="02010609060101010101" pitchFamily="49" charset="-122"/>
                <a:ea typeface="黑体" panose="02010609060101010101" pitchFamily="49" charset="-122"/>
                <a:sym typeface="微软雅黑" panose="020B0503020204020204" pitchFamily="34" charset="-122"/>
              </a:rPr>
              <a:t>（三）巩固和发展抗日民族统一战线</a:t>
            </a:r>
            <a:r>
              <a:rPr lang="en-US" altLang="zh-CN" sz="2000" dirty="0">
                <a:solidFill>
                  <a:srgbClr val="FF0000"/>
                </a:solidFill>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总方针</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发展进步势力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（中心环节），</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争取中间势力</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孤立顽固势力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600"/>
              </a:spcBef>
            </a:pPr>
            <a:r>
              <a:rPr lang="zh-CN" altLang="en-US" sz="2000" b="1" dirty="0">
                <a:latin typeface="黑体" panose="02010609060101010101" pitchFamily="49" charset="-122"/>
                <a:ea typeface="黑体" panose="02010609060101010101" pitchFamily="49" charset="-122"/>
                <a:sym typeface="微软雅黑" panose="020B0503020204020204" pitchFamily="34" charset="-122"/>
              </a:rPr>
              <a:t>进步势力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：工人、农民和城市小资产阶级。</a:t>
            </a:r>
          </a:p>
          <a:p>
            <a:pPr>
              <a:spcBef>
                <a:spcPts val="0"/>
              </a:spcBef>
            </a:pPr>
            <a:r>
              <a:rPr lang="zh-CN" altLang="en-US" sz="2000" b="1" dirty="0">
                <a:latin typeface="黑体" panose="02010609060101010101" pitchFamily="49" charset="-122"/>
                <a:ea typeface="黑体" panose="02010609060101010101" pitchFamily="49" charset="-122"/>
                <a:sym typeface="微软雅黑" panose="020B0503020204020204" pitchFamily="34" charset="-122"/>
              </a:rPr>
              <a:t>中间势力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：民族资产阶级、开明绅士和地方实力派。</a:t>
            </a: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顽固势力</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以蒋介石集团为代表的抗日国民党亲英美派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，坚持</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联合又斗争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，斗争中做到</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有理</a:t>
            </a:r>
            <a:r>
              <a:rPr lang="zh-CN" altLang="en-US" sz="2000" dirty="0">
                <a:solidFill>
                  <a:srgbClr val="0070C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（自卫原则）、</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有利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（胜利原则）、</a:t>
            </a: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有节</a:t>
            </a:r>
            <a:r>
              <a:rPr lang="zh-CN" altLang="en-US" sz="2000" dirty="0">
                <a:latin typeface="黑体" panose="02010609060101010101" pitchFamily="49" charset="-122"/>
                <a:ea typeface="黑体" panose="02010609060101010101" pitchFamily="49" charset="-122"/>
                <a:sym typeface="微软雅黑" panose="020B0503020204020204" pitchFamily="34" charset="-122"/>
              </a:rPr>
              <a:t>（ 休战原则）。</a:t>
            </a:r>
          </a:p>
        </p:txBody>
      </p:sp>
      <p:pic>
        <p:nvPicPr>
          <p:cNvPr id="6" name="Picture 2" descr="C:\Users\User\Documents\263EM\chuzi@sunlands.com\history\user\image\3084c54e-ce11-4231-a09c-d206235d17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9179" y="1662268"/>
            <a:ext cx="1500260" cy="453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6170" y="5102439"/>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6.4.3.3</a:t>
            </a:r>
            <a:r>
              <a:rPr kumimoji="1" lang="zh-CN" altLang="en-US" sz="1000" dirty="0">
                <a:solidFill>
                  <a:schemeClr val="bg1">
                    <a:lumMod val="95000"/>
                  </a:schemeClr>
                </a:solidFill>
              </a:rPr>
              <a:t>巩固和发展抗日民族统一战线</a:t>
            </a:r>
          </a:p>
        </p:txBody>
      </p:sp>
      <p:sp>
        <p:nvSpPr>
          <p:cNvPr id="14" name="文本框 13"/>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130</a:t>
            </a:r>
            <a:r>
              <a:rPr kumimoji="1" lang="zh-CN" altLang="en-US" dirty="0"/>
              <a:t>页</a:t>
            </a:r>
          </a:p>
        </p:txBody>
      </p:sp>
      <p:sp>
        <p:nvSpPr>
          <p:cNvPr id="15" name="五边形 14"/>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1744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共产党在大后方战场的抗争</a:t>
            </a:r>
          </a:p>
        </p:txBody>
      </p:sp>
    </p:spTree>
    <p:extLst>
      <p:ext uri="{BB962C8B-B14F-4D97-AF65-F5344CB8AC3E}">
        <p14:creationId xmlns:p14="http://schemas.microsoft.com/office/powerpoint/2010/main" val="2643785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132" y="435587"/>
            <a:ext cx="10192076" cy="544050"/>
          </a:xfrm>
        </p:spPr>
        <p:txBody>
          <a:bodyPr vert="horz" lIns="91440" tIns="45720" rIns="91440" bIns="45720" rtlCol="0" anchor="ctr">
            <a:noAutofit/>
          </a:bodyPr>
          <a:lstStyle/>
          <a:p>
            <a:r>
              <a:rPr lang="zh-CN" altLang="en-US" sz="2400" dirty="0">
                <a:solidFill>
                  <a:schemeClr val="tx1"/>
                </a:solidFill>
              </a:rPr>
              <a:t>第四节 中国共产党成为抗日战争的</a:t>
            </a:r>
            <a:r>
              <a:rPr lang="zh-CN" altLang="en-US" sz="2400">
                <a:solidFill>
                  <a:schemeClr val="tx1"/>
                </a:solidFill>
              </a:rPr>
              <a:t>中流砥柱 </a:t>
            </a:r>
            <a:endParaRPr lang="zh-CN" altLang="en-US" sz="2400" dirty="0">
              <a:solidFill>
                <a:schemeClr val="tx1"/>
              </a:solidFill>
            </a:endParaRPr>
          </a:p>
        </p:txBody>
      </p:sp>
      <p:sp>
        <p:nvSpPr>
          <p:cNvPr id="3" name="内容占位符 2"/>
          <p:cNvSpPr>
            <a:spLocks noGrp="1"/>
          </p:cNvSpPr>
          <p:nvPr>
            <p:ph idx="1"/>
          </p:nvPr>
        </p:nvSpPr>
        <p:spPr>
          <a:xfrm>
            <a:off x="326880" y="1070591"/>
            <a:ext cx="11865119" cy="5369878"/>
          </a:xfrm>
        </p:spPr>
        <p:txBody>
          <a:bodyPr>
            <a:noAutofit/>
          </a:bodyPr>
          <a:lstStyle/>
          <a:p>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r>
              <a:rPr lang="zh-CN" altLang="zh-CN" sz="2000" dirty="0">
                <a:latin typeface="黑体" panose="02010609060101010101" pitchFamily="49" charset="-122"/>
                <a:ea typeface="黑体" panose="02010609060101010101" pitchFamily="49" charset="-122"/>
                <a:sym typeface="微软雅黑" panose="020B0503020204020204" pitchFamily="34" charset="-122"/>
              </a:rPr>
              <a:t>（三）巩固和发展抗日民族统一战线</a:t>
            </a:r>
            <a:r>
              <a:rPr lang="en-US" altLang="zh-CN" sz="2000" dirty="0">
                <a:solidFill>
                  <a:srgbClr val="FF0000"/>
                </a:solidFill>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立场：</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坚持统一战线中的独立自主原则</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buClr>
                <a:schemeClr val="hlink"/>
              </a:buClr>
              <a:buSzPct val="75000"/>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实质：坚持共产党在统一战线中的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领导权</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971" y="1662268"/>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275718" y="59309"/>
            <a:ext cx="4810711" cy="2240980"/>
            <a:chOff x="6498771" y="0"/>
            <a:chExt cx="5587657" cy="3036732"/>
          </a:xfrm>
        </p:grpSpPr>
        <p:sp>
          <p:nvSpPr>
            <p:cNvPr id="8" name="圆角矩形 7"/>
            <p:cNvSpPr/>
            <p:nvPr/>
          </p:nvSpPr>
          <p:spPr>
            <a:xfrm>
              <a:off x="6498771" y="1087985"/>
              <a:ext cx="2852002" cy="95674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309" y="147568"/>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308" y="1167167"/>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6.4.3.3</a:t>
            </a:r>
            <a:r>
              <a:rPr kumimoji="1" lang="zh-CN" altLang="en-US" sz="1000" dirty="0">
                <a:solidFill>
                  <a:schemeClr val="bg1">
                    <a:lumMod val="95000"/>
                  </a:schemeClr>
                </a:solidFill>
              </a:rPr>
              <a:t>巩固和发展抗日民族统一战线</a:t>
            </a:r>
          </a:p>
        </p:txBody>
      </p:sp>
    </p:spTree>
    <p:extLst>
      <p:ext uri="{BB962C8B-B14F-4D97-AF65-F5344CB8AC3E}">
        <p14:creationId xmlns:p14="http://schemas.microsoft.com/office/powerpoint/2010/main" val="15752857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891751"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20" name="左大括号 19"/>
          <p:cNvSpPr/>
          <p:nvPr/>
        </p:nvSpPr>
        <p:spPr>
          <a:xfrm>
            <a:off x="9279136" y="352088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512672" y="3668452"/>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22" name="圆角矩形 21"/>
          <p:cNvSpPr/>
          <p:nvPr/>
        </p:nvSpPr>
        <p:spPr>
          <a:xfrm>
            <a:off x="9512671" y="4688051"/>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共产党的主要战役</a:t>
            </a:r>
          </a:p>
        </p:txBody>
      </p:sp>
      <p:sp>
        <p:nvSpPr>
          <p:cNvPr id="23" name="圆角矩形 22"/>
          <p:cNvSpPr/>
          <p:nvPr/>
        </p:nvSpPr>
        <p:spPr>
          <a:xfrm>
            <a:off x="9512672" y="5693039"/>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spTree>
    <p:extLst>
      <p:ext uri="{BB962C8B-B14F-4D97-AF65-F5344CB8AC3E}">
        <p14:creationId xmlns:p14="http://schemas.microsoft.com/office/powerpoint/2010/main" val="11601326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2995" y="426439"/>
            <a:ext cx="1019207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186167" y="1464679"/>
            <a:ext cx="11805732" cy="4866886"/>
          </a:xfrm>
        </p:spPr>
        <p:txBody>
          <a:bodyPr>
            <a:noAutofit/>
          </a:bodyPr>
          <a:lstStyle/>
          <a:p>
            <a:r>
              <a:rPr lang="zh-CN" altLang="en-US" sz="2000" dirty="0">
                <a:latin typeface="黑体" panose="02010609060101010101" pitchFamily="49" charset="-122"/>
                <a:ea typeface="黑体" panose="02010609060101010101" pitchFamily="49" charset="-122"/>
                <a:sym typeface="微软雅黑" panose="020B0503020204020204" pitchFamily="34" charset="-122"/>
              </a:rPr>
              <a:t>共产党的主要战役</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平型关大捷：</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1937</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月，取得全民族抗战以来中国军队的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第一次</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重大胜利，粉碎日军不可战胜的神话。</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百团大战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：敌后战场的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重大战役</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胜利。</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1940</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20</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日至</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日，有</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105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个团参加，破坏大量铁路公路，减轻正面战场的压力。</a:t>
            </a:r>
          </a:p>
          <a:p>
            <a:pPr marL="285750" indent="-285750">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5975" y="1509803"/>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7275718" y="59309"/>
            <a:ext cx="4810711" cy="2240980"/>
            <a:chOff x="6498771" y="0"/>
            <a:chExt cx="5587657" cy="3036732"/>
          </a:xfrm>
        </p:grpSpPr>
        <p:sp>
          <p:nvSpPr>
            <p:cNvPr id="7" name="圆角矩形 6"/>
            <p:cNvSpPr/>
            <p:nvPr/>
          </p:nvSpPr>
          <p:spPr>
            <a:xfrm>
              <a:off x="6498771" y="1087985"/>
              <a:ext cx="2852002" cy="956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773" y="0"/>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309" y="147568"/>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308" y="1167167"/>
              <a:ext cx="2502119" cy="79838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共产党的主要</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309" y="217215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抗日根据地的建设及思想建设</a:t>
              </a:r>
            </a:p>
          </p:txBody>
        </p:sp>
      </p:gr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b="50346"/>
          <a:stretch/>
        </p:blipFill>
        <p:spPr>
          <a:xfrm>
            <a:off x="7528853" y="5115847"/>
            <a:ext cx="2475429" cy="1709908"/>
          </a:xfrm>
          <a:prstGeom prst="rect">
            <a:avLst/>
          </a:prstGeom>
        </p:spPr>
      </p:pic>
    </p:spTree>
    <p:extLst>
      <p:ext uri="{BB962C8B-B14F-4D97-AF65-F5344CB8AC3E}">
        <p14:creationId xmlns:p14="http://schemas.microsoft.com/office/powerpoint/2010/main" val="231229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6" name="圆角矩形 15"/>
          <p:cNvSpPr/>
          <p:nvPr/>
        </p:nvSpPr>
        <p:spPr>
          <a:xfrm>
            <a:off x="6383460" y="2150088"/>
            <a:ext cx="2891751"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国共尝试第二次合作</a:t>
            </a:r>
          </a:p>
        </p:txBody>
      </p:sp>
      <p:sp>
        <p:nvSpPr>
          <p:cNvPr id="19" name="圆角矩形 18"/>
          <p:cNvSpPr/>
          <p:nvPr/>
        </p:nvSpPr>
        <p:spPr>
          <a:xfrm>
            <a:off x="6423209" y="4736292"/>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20" name="左大括号 19"/>
          <p:cNvSpPr/>
          <p:nvPr/>
        </p:nvSpPr>
        <p:spPr>
          <a:xfrm>
            <a:off x="9279136" y="3520884"/>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512672" y="3668452"/>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22" name="圆角矩形 21"/>
          <p:cNvSpPr/>
          <p:nvPr/>
        </p:nvSpPr>
        <p:spPr>
          <a:xfrm>
            <a:off x="9512671" y="4688051"/>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共产党的主要战役</a:t>
            </a:r>
          </a:p>
        </p:txBody>
      </p:sp>
      <p:sp>
        <p:nvSpPr>
          <p:cNvPr id="23" name="圆角矩形 22"/>
          <p:cNvSpPr/>
          <p:nvPr/>
        </p:nvSpPr>
        <p:spPr>
          <a:xfrm>
            <a:off x="9512672" y="5693039"/>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spTree>
    <p:extLst>
      <p:ext uri="{BB962C8B-B14F-4D97-AF65-F5344CB8AC3E}">
        <p14:creationId xmlns:p14="http://schemas.microsoft.com/office/powerpoint/2010/main" val="28187217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1926" y="485473"/>
            <a:ext cx="10192076" cy="544050"/>
          </a:xfrm>
        </p:spPr>
        <p:txBody>
          <a:bodyPr/>
          <a:lstStyle/>
          <a:p>
            <a:r>
              <a:rPr lang="zh-CN" altLang="en-US" sz="2400" dirty="0">
                <a:solidFill>
                  <a:schemeClr val="tx1"/>
                </a:solidFill>
              </a:rPr>
              <a:t>第四节 中国共产党成为抗日战争的中流砥柱  </a:t>
            </a:r>
          </a:p>
        </p:txBody>
      </p:sp>
      <p:sp>
        <p:nvSpPr>
          <p:cNvPr id="3" name="内容占位符 2"/>
          <p:cNvSpPr>
            <a:spLocks noGrp="1"/>
          </p:cNvSpPr>
          <p:nvPr>
            <p:ph idx="1"/>
          </p:nvPr>
        </p:nvSpPr>
        <p:spPr>
          <a:xfrm>
            <a:off x="406022" y="1269338"/>
            <a:ext cx="11383883" cy="5291834"/>
          </a:xfrm>
        </p:spPr>
        <p:txBody>
          <a:bodyPr>
            <a:noAutofit/>
          </a:bodyPr>
          <a:lstStyle/>
          <a:p>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32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抗日根据地建设</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首要的、根本任务：加强政权建设。</a:t>
            </a:r>
            <a:endParaRPr lang="en-US" altLang="zh-CN"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民主集中制：在政权机关工作人员名额上实行“</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三三制</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b="1" dirty="0">
                <a:latin typeface="黑体" panose="02010609060101010101" pitchFamily="49" charset="-122"/>
                <a:ea typeface="黑体" panose="02010609060101010101" pitchFamily="49" charset="-122"/>
                <a:sym typeface="微软雅黑" panose="020B0503020204020204" pitchFamily="34" charset="-122"/>
              </a:rPr>
              <a:t>精兵简政”：1941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年实行的政策（</a:t>
            </a:r>
            <a:r>
              <a:rPr lang="zh-CN" altLang="en-US" sz="2000" b="1" dirty="0">
                <a:latin typeface="黑体" panose="02010609060101010101" pitchFamily="49" charset="-122"/>
                <a:ea typeface="黑体" panose="02010609060101010101" pitchFamily="49" charset="-122"/>
                <a:sym typeface="微软雅黑" panose="020B0503020204020204" pitchFamily="34" charset="-122"/>
              </a:rPr>
              <a:t>李鼎铭</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p:txBody>
      </p:sp>
      <p:pic>
        <p:nvPicPr>
          <p:cNvPr id="4" name="图片 3"/>
          <p:cNvPicPr>
            <a:picLocks noChangeAspect="1"/>
          </p:cNvPicPr>
          <p:nvPr/>
        </p:nvPicPr>
        <p:blipFill>
          <a:blip r:embed="rId2"/>
          <a:stretch>
            <a:fillRect/>
          </a:stretch>
        </p:blipFill>
        <p:spPr>
          <a:xfrm>
            <a:off x="9861781" y="4760097"/>
            <a:ext cx="2258060" cy="2040890"/>
          </a:xfrm>
          <a:prstGeom prst="rect">
            <a:avLst/>
          </a:prstGeom>
        </p:spPr>
      </p:pic>
      <p:pic>
        <p:nvPicPr>
          <p:cNvPr id="1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9942" y="1356960"/>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115174" y="-35672"/>
            <a:ext cx="4971053" cy="2564560"/>
            <a:chOff x="6494646" y="-35672"/>
            <a:chExt cx="5591582" cy="3036732"/>
          </a:xfrm>
        </p:grpSpPr>
        <p:sp>
          <p:nvSpPr>
            <p:cNvPr id="7" name="圆角矩形 6"/>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0" name="圆角矩形 9"/>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35324400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6337" y="369355"/>
            <a:ext cx="1019207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312197" y="985688"/>
            <a:ext cx="11680356" cy="5586562"/>
          </a:xfrm>
        </p:spPr>
        <p:txBody>
          <a:bodyPr>
            <a:noAutofit/>
          </a:bodyPr>
          <a:lstStyle/>
          <a:p>
            <a:pPr>
              <a:lnSpc>
                <a:spcPct val="200000"/>
              </a:lnSpc>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36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36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endParaRPr lang="zh-CN" altLang="zh-CN" sz="2000" dirty="0">
              <a:latin typeface="黑体" panose="02010609060101010101" pitchFamily="49" charset="-122"/>
              <a:ea typeface="黑体" panose="02010609060101010101" pitchFamily="49" charset="-122"/>
              <a:sym typeface="Verdana" panose="020B0604030504040204" pitchFamily="34" charset="0"/>
            </a:endParaRPr>
          </a:p>
          <a:p>
            <a:pPr>
              <a:lnSpc>
                <a:spcPct val="200000"/>
              </a:lnSpc>
            </a:pPr>
            <a:r>
              <a:rPr lang="zh-CN" altLang="en-US" sz="2000" b="1" dirty="0">
                <a:latin typeface="黑体" panose="02010609060101010101" pitchFamily="49" charset="-122"/>
                <a:ea typeface="黑体" panose="02010609060101010101" pitchFamily="49" charset="-122"/>
                <a:sym typeface="微软雅黑" panose="020B0503020204020204" pitchFamily="34" charset="-122"/>
              </a:rPr>
              <a:t>1940-1943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，抗日根据地出现了严重的经济困难。毛泽东号召根据地军民“自己动手，丰衣足食”，</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减租减息</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，开展</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大生产运动</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sz="2000" dirty="0">
              <a:latin typeface="黑体" panose="02010609060101010101" pitchFamily="49" charset="-122"/>
              <a:ea typeface="黑体" panose="02010609060101010101" pitchFamily="49"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著名的有：</a:t>
            </a:r>
            <a:r>
              <a:rPr lang="en-US" altLang="zh-CN"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延安自然科学院</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（中国共产党历史上第一个开展自然科学教学与研究的专门机构） </a:t>
            </a:r>
          </a:p>
          <a:p>
            <a:pPr>
              <a:lnSpc>
                <a:spcPct val="200000"/>
              </a:lnSpc>
            </a:pPr>
            <a:endParaRPr lang="zh-CN" altLang="en-US" sz="2000" dirty="0"/>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7825" y="1135175"/>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7115174" y="0"/>
            <a:ext cx="4971053" cy="2564560"/>
            <a:chOff x="6494646" y="-35672"/>
            <a:chExt cx="5591582" cy="3036732"/>
          </a:xfrm>
        </p:grpSpPr>
        <p:sp>
          <p:nvSpPr>
            <p:cNvPr id="7" name="圆角矩形 6"/>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762023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709" y="419013"/>
            <a:ext cx="6552093" cy="544050"/>
          </a:xfrm>
        </p:spPr>
        <p:txBody>
          <a:bodyPr/>
          <a:lstStyle/>
          <a:p>
            <a:r>
              <a:rPr lang="zh-CN" altLang="en-US" sz="2400" dirty="0">
                <a:solidFill>
                  <a:schemeClr val="tx1"/>
                </a:solidFill>
              </a:rPr>
              <a:t>第四节 中国共产党成为抗日战争的中流砥柱  </a:t>
            </a:r>
          </a:p>
        </p:txBody>
      </p:sp>
      <p:sp>
        <p:nvSpPr>
          <p:cNvPr id="3" name="内容占位符 2"/>
          <p:cNvSpPr>
            <a:spLocks noGrp="1"/>
          </p:cNvSpPr>
          <p:nvPr>
            <p:ph idx="1"/>
          </p:nvPr>
        </p:nvSpPr>
        <p:spPr>
          <a:xfrm>
            <a:off x="259474" y="1149881"/>
            <a:ext cx="11687695" cy="5243323"/>
          </a:xfrm>
        </p:spPr>
        <p:txBody>
          <a:bodyPr>
            <a:normAutofit lnSpcReduction="10000"/>
          </a:bodyPr>
          <a:lstStyle/>
          <a:p>
            <a:pPr>
              <a:lnSpc>
                <a:spcPct val="200000"/>
              </a:lnSpc>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36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36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（一）新民主主义理论的系统阐明</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幼圆" panose="02010509060101010101" pitchFamily="49" charset="-122"/>
              </a:rPr>
              <a:t>理论提出：</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月至</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六届六中全会</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，毛泽东明确地提出了“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马克思主义的中国化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”这个命题。</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革命胜利三大法宝：</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统一战线，武装斗争，党的建设。</a:t>
            </a: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地位：</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新民主主义理论，标志着</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毛泽东思想得到多方面成熟。</a:t>
            </a: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4530" y="1314074"/>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7115174" y="0"/>
            <a:ext cx="4971053" cy="2564560"/>
            <a:chOff x="6494646" y="-35672"/>
            <a:chExt cx="5591582" cy="3036732"/>
          </a:xfrm>
        </p:grpSpPr>
        <p:sp>
          <p:nvSpPr>
            <p:cNvPr id="7" name="圆角矩形 6"/>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18640071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709" y="419013"/>
            <a:ext cx="6552093" cy="544050"/>
          </a:xfrm>
        </p:spPr>
        <p:txBody>
          <a:bodyPr/>
          <a:lstStyle/>
          <a:p>
            <a:r>
              <a:rPr lang="zh-CN" altLang="en-US" sz="2400" dirty="0">
                <a:solidFill>
                  <a:schemeClr val="tx1"/>
                </a:solidFill>
              </a:rPr>
              <a:t>第四节 中国共产党成为抗日战争的中流砥柱  </a:t>
            </a:r>
          </a:p>
        </p:txBody>
      </p:sp>
      <p:sp>
        <p:nvSpPr>
          <p:cNvPr id="3" name="内容占位符 2"/>
          <p:cNvSpPr>
            <a:spLocks noGrp="1"/>
          </p:cNvSpPr>
          <p:nvPr>
            <p:ph idx="1"/>
          </p:nvPr>
        </p:nvSpPr>
        <p:spPr>
          <a:xfrm>
            <a:off x="230899" y="1282280"/>
            <a:ext cx="11687695" cy="5243323"/>
          </a:xfrm>
        </p:spPr>
        <p:txBody>
          <a:bodyPr>
            <a:normAutofit lnSpcReduction="10000"/>
          </a:bodyPr>
          <a:lstStyle/>
          <a:p>
            <a:pPr>
              <a:lnSpc>
                <a:spcPct val="200000"/>
              </a:lnSpc>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36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36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（一）新民主主义理论的系统阐明</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幼圆" panose="02010509060101010101" pitchFamily="49" charset="-122"/>
              </a:rPr>
              <a:t>理论提出：</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月至</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，毛泽东明确地提出了“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马克思主义的中国化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”这个命题。</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革命胜利三大法宝：</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，武装斗争，</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地位：</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新民主主义理论，标志着</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p>
          <a:p>
            <a:endParaRPr lang="zh-CN" altLang="en-US" dirty="0"/>
          </a:p>
        </p:txBody>
      </p:sp>
      <p:grpSp>
        <p:nvGrpSpPr>
          <p:cNvPr id="6" name="组 5"/>
          <p:cNvGrpSpPr/>
          <p:nvPr/>
        </p:nvGrpSpPr>
        <p:grpSpPr>
          <a:xfrm>
            <a:off x="7115174" y="0"/>
            <a:ext cx="4971053" cy="2564560"/>
            <a:chOff x="6494646" y="-35672"/>
            <a:chExt cx="5591582" cy="3036732"/>
          </a:xfrm>
        </p:grpSpPr>
        <p:sp>
          <p:nvSpPr>
            <p:cNvPr id="7" name="圆角矩形 6"/>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29460056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8709" y="419013"/>
            <a:ext cx="6552093" cy="544050"/>
          </a:xfrm>
        </p:spPr>
        <p:txBody>
          <a:bodyPr/>
          <a:lstStyle/>
          <a:p>
            <a:r>
              <a:rPr lang="zh-CN" altLang="en-US" sz="2400" dirty="0">
                <a:solidFill>
                  <a:schemeClr val="tx1"/>
                </a:solidFill>
              </a:rPr>
              <a:t>第四节 中国共产党成为抗日战争的中流砥柱  </a:t>
            </a:r>
          </a:p>
        </p:txBody>
      </p:sp>
      <p:sp>
        <p:nvSpPr>
          <p:cNvPr id="3" name="内容占位符 2"/>
          <p:cNvSpPr>
            <a:spLocks noGrp="1"/>
          </p:cNvSpPr>
          <p:nvPr>
            <p:ph idx="1"/>
          </p:nvPr>
        </p:nvSpPr>
        <p:spPr>
          <a:xfrm>
            <a:off x="259474" y="1149881"/>
            <a:ext cx="11687695" cy="5243323"/>
          </a:xfrm>
        </p:spPr>
        <p:txBody>
          <a:bodyPr>
            <a:normAutofit lnSpcReduction="10000"/>
          </a:bodyPr>
          <a:lstStyle/>
          <a:p>
            <a:pPr>
              <a:lnSpc>
                <a:spcPct val="200000"/>
              </a:lnSpc>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36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36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（一）新民主主义理论的系统阐明</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幼圆" panose="02010509060101010101" pitchFamily="49" charset="-122"/>
              </a:rPr>
              <a:t>理论提出：</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月至</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六届六中全会</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，毛泽东明确地提出了“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马克思主义的中国化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”这个命题。</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革命胜利三大法宝：</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统一战线，武装斗争，党的建设。</a:t>
            </a: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b="1" dirty="0">
                <a:latin typeface="黑体" panose="02010609060101010101" pitchFamily="49" charset="-122"/>
                <a:ea typeface="黑体" panose="02010609060101010101" pitchFamily="49" charset="-122"/>
                <a:sym typeface="微软雅黑" panose="020B0503020204020204" pitchFamily="34" charset="-122"/>
              </a:rPr>
              <a:t>地位：</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新民主主义理论，标志着</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毛泽东思想得到多方面成熟。</a:t>
            </a: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4530" y="1314074"/>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7115174" y="0"/>
            <a:ext cx="4971053" cy="2564560"/>
            <a:chOff x="6494646" y="-35672"/>
            <a:chExt cx="5591582" cy="3036732"/>
          </a:xfrm>
        </p:grpSpPr>
        <p:sp>
          <p:nvSpPr>
            <p:cNvPr id="7" name="圆角矩形 6"/>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8" name="左大括号 7"/>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1" name="圆角矩形 10"/>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2" name="圆角矩形 11"/>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33326400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192" y="413748"/>
            <a:ext cx="10192076" cy="544050"/>
          </a:xfrm>
        </p:spPr>
        <p:txBody>
          <a:bodyPr/>
          <a:lstStyle/>
          <a:p>
            <a:r>
              <a:rPr lang="zh-CN" altLang="en-US" sz="2400" dirty="0">
                <a:solidFill>
                  <a:schemeClr val="tx1"/>
                </a:solidFill>
              </a:rPr>
              <a:t>第四节 中国共产党成为抗日战争的中流砥柱</a:t>
            </a:r>
          </a:p>
        </p:txBody>
      </p:sp>
      <p:sp>
        <p:nvSpPr>
          <p:cNvPr id="3" name="内容占位符 2"/>
          <p:cNvSpPr>
            <a:spLocks noGrp="1"/>
          </p:cNvSpPr>
          <p:nvPr>
            <p:ph idx="1"/>
          </p:nvPr>
        </p:nvSpPr>
        <p:spPr>
          <a:xfrm>
            <a:off x="187556" y="1265606"/>
            <a:ext cx="11763348" cy="5035181"/>
          </a:xfrm>
        </p:spPr>
        <p:txBody>
          <a:bodyPr>
            <a:normAutofit lnSpcReduction="10000"/>
          </a:bodyPr>
          <a:lstStyle/>
          <a:p>
            <a:pPr>
              <a:lnSpc>
                <a:spcPct val="200000"/>
              </a:lnSpc>
            </a:pPr>
            <a:r>
              <a:rPr lang="zh-CN" altLang="zh-CN" sz="2000" dirty="0">
                <a:latin typeface="黑体" panose="02010609060101010101" pitchFamily="49" charset="-122"/>
                <a:ea typeface="黑体" panose="02010609060101010101" pitchFamily="49" charset="-122"/>
                <a:sym typeface="微软雅黑" panose="020B0503020204020204" pitchFamily="34" charset="-122"/>
              </a:rPr>
              <a:t>抗日</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根据地的</a:t>
            </a:r>
            <a:r>
              <a:rPr lang="zh-CN" altLang="zh-CN" sz="2000" dirty="0">
                <a:latin typeface="黑体" panose="02010609060101010101" pitchFamily="49" charset="-122"/>
                <a:ea typeface="黑体" panose="02010609060101010101" pitchFamily="49" charset="-122"/>
                <a:sym typeface="微软雅黑" panose="020B0503020204020204" pitchFamily="34" charset="-122"/>
              </a:rPr>
              <a:t>建设</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政权建设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经济建设</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文化建设</a:t>
            </a:r>
            <a:r>
              <a:rPr lang="en-US" altLang="zh-CN" sz="3600" dirty="0">
                <a:latin typeface="黑体" panose="02010609060101010101" pitchFamily="49" charset="-122"/>
                <a:ea typeface="黑体" panose="02010609060101010101" pitchFamily="49" charset="-122"/>
                <a:sym typeface="微软雅黑" panose="020B0503020204020204" pitchFamily="34" charset="-122"/>
              </a:rPr>
              <a:t>——</a:t>
            </a:r>
            <a:r>
              <a:rPr lang="zh-CN" altLang="en-US" sz="3600" dirty="0">
                <a:latin typeface="黑体" panose="02010609060101010101" pitchFamily="49" charset="-122"/>
                <a:ea typeface="黑体" panose="02010609060101010101" pitchFamily="49" charset="-122"/>
                <a:sym typeface="微软雅黑" panose="020B0503020204020204" pitchFamily="34" charset="-122"/>
              </a:rPr>
              <a:t>思想建设</a:t>
            </a:r>
            <a:endParaRPr lang="en-US" altLang="zh-CN" sz="36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（二）延安整风运动，实事求是思想路线在全党的确立</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整风运动</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sz="2000"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反对主观主义以整顿学风（最主要）</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、反对宗派主义以整顿党风、反对党八股以整顿文风。</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50000"/>
              </a:lnSpc>
              <a:spcBef>
                <a:spcPts val="0"/>
              </a:spcBef>
            </a:pP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党的七大</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rPr>
              <a:t>七大老毛思想立</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016" y="1371546"/>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7115174" y="0"/>
            <a:ext cx="4971053" cy="2564560"/>
            <a:chOff x="6494646" y="-35672"/>
            <a:chExt cx="5591582" cy="3036732"/>
          </a:xfrm>
        </p:grpSpPr>
        <p:sp>
          <p:nvSpPr>
            <p:cNvPr id="8" name="圆角矩形 7"/>
            <p:cNvSpPr/>
            <p:nvPr/>
          </p:nvSpPr>
          <p:spPr>
            <a:xfrm>
              <a:off x="6494646" y="1179736"/>
              <a:ext cx="2852002" cy="70190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共产党在抗日运动中的中流砥柱作用</a:t>
              </a:r>
            </a:p>
          </p:txBody>
        </p:sp>
        <p:sp>
          <p:nvSpPr>
            <p:cNvPr id="9" name="左大括号 8"/>
            <p:cNvSpPr/>
            <p:nvPr/>
          </p:nvSpPr>
          <p:spPr>
            <a:xfrm>
              <a:off x="9350573" y="-35672"/>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9584109" y="111896"/>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共产党抗日时期的指导方针</a:t>
              </a:r>
            </a:p>
          </p:txBody>
        </p:sp>
        <p:sp>
          <p:nvSpPr>
            <p:cNvPr id="12" name="圆角矩形 11"/>
            <p:cNvSpPr/>
            <p:nvPr/>
          </p:nvSpPr>
          <p:spPr>
            <a:xfrm>
              <a:off x="9584108" y="1131495"/>
              <a:ext cx="2502119" cy="798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共产党的主要</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战役</a:t>
              </a:r>
            </a:p>
          </p:txBody>
        </p:sp>
        <p:sp>
          <p:nvSpPr>
            <p:cNvPr id="13" name="圆角矩形 12"/>
            <p:cNvSpPr/>
            <p:nvPr/>
          </p:nvSpPr>
          <p:spPr>
            <a:xfrm>
              <a:off x="9584109" y="2136483"/>
              <a:ext cx="2502119"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抗日根据地的建设及思想建设</a:t>
              </a:r>
            </a:p>
          </p:txBody>
        </p:sp>
      </p:grpSp>
    </p:spTree>
    <p:extLst>
      <p:ext uri="{BB962C8B-B14F-4D97-AF65-F5344CB8AC3E}">
        <p14:creationId xmlns:p14="http://schemas.microsoft.com/office/powerpoint/2010/main" val="3337212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a:solidFill>
                  <a:schemeClr val="tx1"/>
                </a:solidFill>
              </a:rPr>
              <a:t>第二、三、四节</a:t>
            </a:r>
            <a:r>
              <a:rPr lang="en-US" altLang="zh-CN" sz="2400" dirty="0">
                <a:solidFill>
                  <a:schemeClr val="tx1"/>
                </a:solidFill>
              </a:rPr>
              <a:t>  </a:t>
            </a:r>
            <a:r>
              <a:rPr lang="zh-CN" altLang="en-US" sz="2400" dirty="0">
                <a:solidFill>
                  <a:schemeClr val="tx1"/>
                </a:solidFill>
              </a:rPr>
              <a:t>国共两党的抗争和战略三阶段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杨靖宇</a:t>
            </a:r>
            <a:r>
              <a:rPr lang="zh-CN" altLang="en-US" dirty="0">
                <a:latin typeface="黑体" panose="02010609060101010101" pitchFamily="49" charset="-122"/>
                <a:ea typeface="黑体" panose="02010609060101010101" pitchFamily="49" charset="-122"/>
                <a:sym typeface="微软雅黑" panose="020B0503020204020204" pitchFamily="34" charset="-122"/>
              </a:rPr>
              <a:t>东北抗日联军</a:t>
            </a:r>
            <a:r>
              <a:rPr lang="zh-CN" altLang="en-US" dirty="0">
                <a:latin typeface="黑体" panose="02010609060101010101" pitchFamily="49" charset="-122"/>
                <a:ea typeface="黑体" panose="02010609060101010101" pitchFamily="49" charset="-122"/>
                <a:cs typeface="黑体" panose="02010609060101010101" pitchFamily="49" charset="-122"/>
              </a:rPr>
              <a:t>第一路军总指挥</a:t>
            </a:r>
            <a:r>
              <a:rPr lang="zh-CN" altLang="en-US" dirty="0">
                <a:latin typeface="黑体" panose="02010609060101010101" pitchFamily="49" charset="-122"/>
                <a:ea typeface="黑体" panose="02010609060101010101" pitchFamily="49" charset="-122"/>
                <a:sym typeface="微软雅黑" panose="020B0503020204020204"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defRPr/>
              </a:pPr>
              <a:r>
                <a:rPr lang="en-US" altLang="zh-CN" sz="1100" b="1" dirty="0">
                  <a:solidFill>
                    <a:prstClr val="white"/>
                  </a:solidFill>
                  <a:latin typeface="Calibri"/>
                  <a:ea typeface="+mn-ea"/>
                  <a:cs typeface="Arial" panose="020B0604020202020204" pitchFamily="34" charset="0"/>
                </a:rPr>
                <a:t>1931</a:t>
              </a:r>
              <a:endParaRPr lang="zh-CN" altLang="en-US" sz="1100" b="1" dirty="0">
                <a:solidFill>
                  <a:prstClr val="white"/>
                </a:solidFill>
                <a:latin typeface="Calibri"/>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a:solidFill>
                    <a:prstClr val="white"/>
                  </a:solidFill>
                  <a:cs typeface="Arial" panose="020B0604020202020204" pitchFamily="34" charset="0"/>
                </a:rPr>
                <a:t>1935</a:t>
              </a:r>
              <a:endParaRPr lang="zh-CN" altLang="en-US" sz="1100" b="1" dirty="0">
                <a:solidFill>
                  <a:prstClr val="white"/>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a:solidFill>
                  <a:prstClr val="black"/>
                </a:solidFill>
              </a:rPr>
              <a:t>1932.2</a:t>
            </a:r>
            <a:endParaRPr lang="zh-CN" altLang="en-US" dirty="0">
              <a:solidFill>
                <a:prstClr val="black"/>
              </a:solidFill>
            </a:endParaRPr>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a:solidFill>
                  <a:prstClr val="black"/>
                </a:solidFill>
              </a:rPr>
              <a:t>1933.5</a:t>
            </a:r>
            <a:endParaRPr lang="zh-CN" altLang="en-US" dirty="0">
              <a:solidFill>
                <a:prstClr val="black"/>
              </a:solidFill>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a:solidFill>
                  <a:prstClr val="black"/>
                </a:solidFill>
              </a:rPr>
              <a:t>1933.11</a:t>
            </a:r>
            <a:endParaRPr lang="zh-CN" altLang="en-US" dirty="0">
              <a:solidFill>
                <a:prstClr val="black"/>
              </a:solidFill>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a:solidFill>
                  <a:prstClr val="black"/>
                </a:solidFill>
              </a:rPr>
              <a:t>1935.12.9</a:t>
            </a:r>
            <a:endParaRPr lang="zh-CN" altLang="en-US" sz="1600" dirty="0">
              <a:solidFill>
                <a:prstClr val="black"/>
              </a:solidFill>
            </a:endParaRP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a:solidFill>
                  <a:prstClr val="black"/>
                </a:solidFill>
              </a:rPr>
              <a:t>1935.12</a:t>
            </a:r>
            <a:endParaRPr lang="zh-CN" altLang="en-US" dirty="0">
              <a:solidFill>
                <a:prstClr val="black"/>
              </a:solidFill>
            </a:endParaRPr>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a:solidFill>
                  <a:prstClr val="white"/>
                </a:solidFill>
                <a:latin typeface="黑体" panose="02010609060101010101" pitchFamily="49" charset="-122"/>
                <a:ea typeface="黑体" panose="02010609060101010101" pitchFamily="49" charset="-122"/>
              </a:rPr>
              <a:t>抗战早期以共产党为核心的反击</a:t>
            </a: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国共尝试第二次</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合作</a:t>
              </a: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
        <p:nvSpPr>
          <p:cNvPr id="47" name="文本框 46"/>
          <p:cNvSpPr txBox="1"/>
          <p:nvPr/>
        </p:nvSpPr>
        <p:spPr>
          <a:xfrm>
            <a:off x="380075" y="-12512"/>
            <a:ext cx="6207906" cy="400110"/>
          </a:xfrm>
          <a:prstGeom prst="rect">
            <a:avLst/>
          </a:prstGeom>
          <a:noFill/>
        </p:spPr>
        <p:txBody>
          <a:bodyPr wrap="square" rtlCol="0">
            <a:spAutoFit/>
          </a:bodyPr>
          <a:lstStyle/>
          <a:p>
            <a:r>
              <a:rPr kumimoji="1" lang="en-US" altLang="zh-CN" sz="1000" dirty="0">
                <a:solidFill>
                  <a:schemeClr val="bg1">
                    <a:lumMod val="95000"/>
                  </a:schemeClr>
                </a:solidFill>
              </a:rPr>
              <a:t>6.2.2</a:t>
            </a:r>
            <a:r>
              <a:rPr kumimoji="1" lang="zh-CN" altLang="en-US" sz="1000" dirty="0">
                <a:solidFill>
                  <a:schemeClr val="bg1">
                    <a:lumMod val="95000"/>
                  </a:schemeClr>
                </a:solidFill>
              </a:rPr>
              <a:t>抗日救亡运动和共产党人与部分国民党人合作抗日</a:t>
            </a:r>
            <a:endParaRPr kumimoji="1" lang="en-US" altLang="zh-CN" sz="1000" dirty="0">
              <a:solidFill>
                <a:schemeClr val="bg1">
                  <a:lumMod val="95000"/>
                </a:schemeClr>
              </a:solidFill>
            </a:endParaRPr>
          </a:p>
          <a:p>
            <a:r>
              <a:rPr kumimoji="1" lang="en-US" altLang="zh-CN" sz="1000" dirty="0">
                <a:solidFill>
                  <a:schemeClr val="bg1">
                    <a:lumMod val="95000"/>
                  </a:schemeClr>
                </a:solidFill>
              </a:rPr>
              <a:t>6.2.3.1</a:t>
            </a:r>
            <a:r>
              <a:rPr kumimoji="1" lang="zh-CN" altLang="en-US" sz="1000" dirty="0">
                <a:solidFill>
                  <a:schemeClr val="bg1">
                    <a:lumMod val="95000"/>
                  </a:schemeClr>
                </a:solidFill>
              </a:rPr>
              <a:t>一二</a:t>
            </a:r>
            <a:r>
              <a:rPr kumimoji="1" lang="en-US" altLang="zh-CN" sz="1000" dirty="0">
                <a:solidFill>
                  <a:schemeClr val="bg1">
                    <a:lumMod val="95000"/>
                  </a:schemeClr>
                </a:solidFill>
              </a:rPr>
              <a:t>·</a:t>
            </a:r>
            <a:r>
              <a:rPr kumimoji="1" lang="zh-CN" altLang="en-US" sz="1000" dirty="0">
                <a:solidFill>
                  <a:schemeClr val="bg1">
                    <a:lumMod val="95000"/>
                  </a:schemeClr>
                </a:solidFill>
              </a:rPr>
              <a:t>九运动和共产党提出抗日民族统一战线新政策</a:t>
            </a:r>
          </a:p>
        </p:txBody>
      </p:sp>
      <p:sp>
        <p:nvSpPr>
          <p:cNvPr id="48" name="文本框 47"/>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116</a:t>
            </a:r>
            <a:r>
              <a:rPr kumimoji="1" lang="zh-CN" altLang="en-US" dirty="0"/>
              <a:t>页</a:t>
            </a:r>
          </a:p>
        </p:txBody>
      </p:sp>
      <p:sp>
        <p:nvSpPr>
          <p:cNvPr id="50" name="五边形 49"/>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6946" y="1767137"/>
            <a:ext cx="1920692" cy="2510567"/>
          </a:xfrm>
          <a:prstGeom prst="rect">
            <a:avLst/>
          </a:prstGeom>
        </p:spPr>
      </p:pic>
    </p:spTree>
    <p:extLst>
      <p:ext uri="{BB962C8B-B14F-4D97-AF65-F5344CB8AC3E}">
        <p14:creationId xmlns:p14="http://schemas.microsoft.com/office/powerpoint/2010/main" val="14640914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192" y="413748"/>
            <a:ext cx="10192076" cy="544050"/>
          </a:xfrm>
        </p:spPr>
        <p:txBody>
          <a:bodyPr/>
          <a:lstStyle/>
          <a:p>
            <a:r>
              <a:rPr lang="zh-CN" altLang="en-US" sz="2400" dirty="0">
                <a:solidFill>
                  <a:schemeClr val="tx1"/>
                </a:solidFill>
              </a:rPr>
              <a:t>连线</a:t>
            </a:r>
          </a:p>
        </p:txBody>
      </p:sp>
      <p:sp>
        <p:nvSpPr>
          <p:cNvPr id="14" name="文本框 13"/>
          <p:cNvSpPr txBox="1"/>
          <p:nvPr/>
        </p:nvSpPr>
        <p:spPr>
          <a:xfrm>
            <a:off x="1443037" y="2351305"/>
            <a:ext cx="2857500" cy="3108543"/>
          </a:xfrm>
          <a:prstGeom prst="rect">
            <a:avLst/>
          </a:prstGeom>
          <a:noFill/>
        </p:spPr>
        <p:txBody>
          <a:bodyPr wrap="square" rtlCol="0">
            <a:spAutoFit/>
          </a:bodyPr>
          <a:lstStyle/>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反对主观主义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反对宗派主义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反对党八股</a:t>
            </a:r>
          </a:p>
        </p:txBody>
      </p:sp>
      <p:sp>
        <p:nvSpPr>
          <p:cNvPr id="15" name="文本框 14"/>
          <p:cNvSpPr txBox="1"/>
          <p:nvPr/>
        </p:nvSpPr>
        <p:spPr>
          <a:xfrm>
            <a:off x="7181850" y="2351305"/>
            <a:ext cx="2857500" cy="3108543"/>
          </a:xfrm>
          <a:prstGeom prst="rect">
            <a:avLst/>
          </a:prstGeom>
          <a:noFill/>
        </p:spPr>
        <p:txBody>
          <a:bodyPr wrap="square" rtlCol="0">
            <a:spAutoFit/>
          </a:bodyPr>
          <a:lstStyle/>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整顿党风</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整顿学风</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整顿文风</a:t>
            </a:r>
          </a:p>
        </p:txBody>
      </p:sp>
    </p:spTree>
    <p:extLst>
      <p:ext uri="{BB962C8B-B14F-4D97-AF65-F5344CB8AC3E}">
        <p14:creationId xmlns:p14="http://schemas.microsoft.com/office/powerpoint/2010/main" val="974031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192" y="413748"/>
            <a:ext cx="10192076" cy="544050"/>
          </a:xfrm>
        </p:spPr>
        <p:txBody>
          <a:bodyPr/>
          <a:lstStyle/>
          <a:p>
            <a:r>
              <a:rPr lang="zh-CN" altLang="en-US" sz="2400" dirty="0">
                <a:solidFill>
                  <a:schemeClr val="tx1"/>
                </a:solidFill>
              </a:rPr>
              <a:t>连线</a:t>
            </a:r>
          </a:p>
        </p:txBody>
      </p:sp>
      <p:sp>
        <p:nvSpPr>
          <p:cNvPr id="14" name="文本框 13"/>
          <p:cNvSpPr txBox="1"/>
          <p:nvPr/>
        </p:nvSpPr>
        <p:spPr>
          <a:xfrm>
            <a:off x="1443037" y="2351305"/>
            <a:ext cx="2857500" cy="3108543"/>
          </a:xfrm>
          <a:prstGeom prst="rect">
            <a:avLst/>
          </a:prstGeom>
          <a:noFill/>
        </p:spPr>
        <p:txBody>
          <a:bodyPr wrap="square" rtlCol="0">
            <a:spAutoFit/>
          </a:bodyPr>
          <a:lstStyle/>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反对主观主义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反对宗派主义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反对党八股</a:t>
            </a:r>
          </a:p>
        </p:txBody>
      </p:sp>
      <p:sp>
        <p:nvSpPr>
          <p:cNvPr id="15" name="文本框 14"/>
          <p:cNvSpPr txBox="1"/>
          <p:nvPr/>
        </p:nvSpPr>
        <p:spPr>
          <a:xfrm>
            <a:off x="7181850" y="2351305"/>
            <a:ext cx="2857500" cy="3108543"/>
          </a:xfrm>
          <a:prstGeom prst="rect">
            <a:avLst/>
          </a:prstGeom>
          <a:noFill/>
        </p:spPr>
        <p:txBody>
          <a:bodyPr wrap="square" rtlCol="0">
            <a:spAutoFit/>
          </a:bodyPr>
          <a:lstStyle/>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整顿党风</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整顿学风</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整顿文风</a:t>
            </a:r>
          </a:p>
        </p:txBody>
      </p:sp>
      <p:cxnSp>
        <p:nvCxnSpPr>
          <p:cNvPr id="4" name="直线连接符 3"/>
          <p:cNvCxnSpPr>
            <a:endCxn id="15" idx="1"/>
          </p:cNvCxnSpPr>
          <p:nvPr/>
        </p:nvCxnSpPr>
        <p:spPr>
          <a:xfrm>
            <a:off x="4143375" y="2614613"/>
            <a:ext cx="3038475" cy="12909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flipV="1">
            <a:off x="4069555" y="2614613"/>
            <a:ext cx="3186113" cy="12909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flipV="1">
            <a:off x="4221956" y="5214938"/>
            <a:ext cx="3033712" cy="95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041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0614991" cy="4524315"/>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1.1938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月，毛泽东发表的系统阐述抗日战争特点、前途和发展规律的著作是（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论反对日本帝国主义的策略</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论联合政府</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论中国革命</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论持久战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p:txBody>
      </p:sp>
    </p:spTree>
    <p:extLst>
      <p:ext uri="{BB962C8B-B14F-4D97-AF65-F5344CB8AC3E}">
        <p14:creationId xmlns:p14="http://schemas.microsoft.com/office/powerpoint/2010/main" val="20657382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0614991" cy="4524315"/>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1.1938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月，毛泽东发表的系统阐述抗日战争特点、前途和发展规律的著作是（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论反对日本帝国主义的策略</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论联合政府</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论中国革命</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论持久战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p:txBody>
      </p:sp>
    </p:spTree>
    <p:extLst>
      <p:ext uri="{BB962C8B-B14F-4D97-AF65-F5344CB8AC3E}">
        <p14:creationId xmlns:p14="http://schemas.microsoft.com/office/powerpoint/2010/main" val="37028989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毛泽东在</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论持久战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中指出，中国抗日战争取得胜利最关键的阶段是（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战略防御阶段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战略相持阶段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战略反攻阶段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战略决战阶段</a:t>
            </a:r>
          </a:p>
        </p:txBody>
      </p:sp>
    </p:spTree>
    <p:extLst>
      <p:ext uri="{BB962C8B-B14F-4D97-AF65-F5344CB8AC3E}">
        <p14:creationId xmlns:p14="http://schemas.microsoft.com/office/powerpoint/2010/main" val="41478673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毛泽东在</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论持久战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中指出，中国抗日战争取得胜利最关键的阶段是（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战略防御阶段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战略相持阶段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战略反攻阶段</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战略决战阶段</a:t>
            </a:r>
          </a:p>
        </p:txBody>
      </p:sp>
    </p:spTree>
    <p:extLst>
      <p:ext uri="{BB962C8B-B14F-4D97-AF65-F5344CB8AC3E}">
        <p14:creationId xmlns:p14="http://schemas.microsoft.com/office/powerpoint/2010/main" val="2758806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中国共产党在（    ）上制定了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抗日救国十大纲领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瓦窑堡会议</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中共五届六中全会</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中共六届六中全会</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洛川会议</a:t>
            </a:r>
          </a:p>
        </p:txBody>
      </p:sp>
    </p:spTree>
    <p:extLst>
      <p:ext uri="{BB962C8B-B14F-4D97-AF65-F5344CB8AC3E}">
        <p14:creationId xmlns:p14="http://schemas.microsoft.com/office/powerpoint/2010/main" val="12638850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中国共产党在（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）上制定了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抗日救国十大纲领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瓦窑堡会议</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中共五届六中全会</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中共六届六中全会</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洛川会议</a:t>
            </a:r>
          </a:p>
        </p:txBody>
      </p:sp>
    </p:spTree>
    <p:extLst>
      <p:ext uri="{BB962C8B-B14F-4D97-AF65-F5344CB8AC3E}">
        <p14:creationId xmlns:p14="http://schemas.microsoft.com/office/powerpoint/2010/main" val="41786495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893647"/>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为了坚持、扩大和巩固抗日民族统一战线，中国共产党制定了“发展进步势力，争取中间势力，孤立顽固势力”的策略总方针，下列说法错误的是（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进步势力主要是指工人、农民和城市小资产阶级</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中间势力主要是指民族资产阶级、开明绅士和地方实力派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顽固势力是指大地主大资产阶级的投降派，即以汪精卫集团为代表的国民党亲日派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顽固势力是指大地主大资产阶级的抗日派，即以蒋介石集团为代表的国民党亲英美派</a:t>
            </a:r>
          </a:p>
        </p:txBody>
      </p:sp>
    </p:spTree>
    <p:extLst>
      <p:ext uri="{BB962C8B-B14F-4D97-AF65-F5344CB8AC3E}">
        <p14:creationId xmlns:p14="http://schemas.microsoft.com/office/powerpoint/2010/main" val="40743816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893647"/>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为了坚持、扩大和巩固抗日民族统一战线，中国共产党制定了“发展进步势力，争取中间势力，孤立顽固势力”的策略总方针，下列说法错误的是（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进步势力主要是指工人、农民和城市小资产阶级</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中间势力主要是指民族资产阶级、开明绅士和地方实力派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顽固势力是指大地主大资产阶级的投降派，即以汪精卫集团为代表的国民党亲日派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顽固势力是指大地主大资产阶级的抗日派，即以蒋介石集团为代表的国民党亲英美派</a:t>
            </a:r>
          </a:p>
        </p:txBody>
      </p:sp>
    </p:spTree>
    <p:extLst>
      <p:ext uri="{BB962C8B-B14F-4D97-AF65-F5344CB8AC3E}">
        <p14:creationId xmlns:p14="http://schemas.microsoft.com/office/powerpoint/2010/main" val="3312423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a:solidFill>
                  <a:schemeClr val="tx1"/>
                </a:solidFill>
              </a:rPr>
              <a:t>第二、三、四节</a:t>
            </a:r>
            <a:r>
              <a:rPr lang="en-US" altLang="zh-CN" sz="2400" dirty="0">
                <a:solidFill>
                  <a:schemeClr val="tx1"/>
                </a:solidFill>
              </a:rPr>
              <a:t>  </a:t>
            </a:r>
            <a:r>
              <a:rPr lang="zh-CN" altLang="en-US" sz="2400" dirty="0">
                <a:solidFill>
                  <a:schemeClr val="tx1"/>
                </a:solidFill>
              </a:rPr>
              <a:t>国共两党的抗争和战略三阶段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杨靖宇</a:t>
            </a:r>
            <a:r>
              <a:rPr lang="zh-CN" altLang="en-US" dirty="0">
                <a:latin typeface="黑体" panose="02010609060101010101" pitchFamily="49" charset="-122"/>
                <a:ea typeface="黑体" panose="02010609060101010101" pitchFamily="49" charset="-122"/>
                <a:sym typeface="微软雅黑" panose="020B0503020204020204" pitchFamily="34" charset="-122"/>
              </a:rPr>
              <a:t>东北抗日联军</a:t>
            </a:r>
            <a:r>
              <a:rPr lang="zh-CN" altLang="en-US" dirty="0">
                <a:latin typeface="黑体" panose="02010609060101010101" pitchFamily="49" charset="-122"/>
                <a:ea typeface="黑体" panose="02010609060101010101" pitchFamily="49" charset="-122"/>
                <a:cs typeface="黑体" panose="02010609060101010101" pitchFamily="49" charset="-122"/>
              </a:rPr>
              <a:t>第一路军总指挥</a:t>
            </a:r>
            <a:r>
              <a:rPr lang="zh-CN" altLang="en-US" dirty="0">
                <a:latin typeface="黑体" panose="02010609060101010101" pitchFamily="49" charset="-122"/>
                <a:ea typeface="黑体" panose="02010609060101010101" pitchFamily="49" charset="-122"/>
                <a:sym typeface="微软雅黑" panose="020B0503020204020204"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defRPr/>
              </a:pPr>
              <a:r>
                <a:rPr lang="en-US" altLang="zh-CN" sz="1100" b="1" dirty="0">
                  <a:solidFill>
                    <a:prstClr val="white"/>
                  </a:solidFill>
                  <a:latin typeface="Calibri"/>
                  <a:ea typeface="+mn-ea"/>
                  <a:cs typeface="Arial" panose="020B0604020202020204" pitchFamily="34" charset="0"/>
                </a:rPr>
                <a:t>1931</a:t>
              </a:r>
              <a:endParaRPr lang="zh-CN" altLang="en-US" sz="1100" b="1" dirty="0">
                <a:solidFill>
                  <a:prstClr val="white"/>
                </a:solidFill>
                <a:latin typeface="Calibri"/>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a:solidFill>
                    <a:prstClr val="white"/>
                  </a:solidFill>
                  <a:cs typeface="Arial" panose="020B0604020202020204" pitchFamily="34" charset="0"/>
                </a:rPr>
                <a:t>1935</a:t>
              </a:r>
              <a:endParaRPr lang="zh-CN" altLang="en-US" sz="1100" b="1" dirty="0">
                <a:solidFill>
                  <a:prstClr val="white"/>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a:solidFill>
                  <a:prstClr val="black"/>
                </a:solidFill>
              </a:rPr>
              <a:t>1932.2</a:t>
            </a:r>
            <a:endParaRPr lang="zh-CN" altLang="en-US" dirty="0">
              <a:solidFill>
                <a:prstClr val="black"/>
              </a:solidFill>
            </a:endParaRPr>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a:solidFill>
                  <a:prstClr val="black"/>
                </a:solidFill>
              </a:rPr>
              <a:t>1933.5</a:t>
            </a:r>
            <a:endParaRPr lang="zh-CN" altLang="en-US" dirty="0">
              <a:solidFill>
                <a:prstClr val="black"/>
              </a:solidFill>
            </a:endParaRPr>
          </a:p>
        </p:txBody>
      </p:sp>
      <p:sp>
        <p:nvSpPr>
          <p:cNvPr id="33" name="矩形 32"/>
          <p:cNvSpPr/>
          <p:nvPr/>
        </p:nvSpPr>
        <p:spPr>
          <a:xfrm>
            <a:off x="1921719" y="2343562"/>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冯玉祥和吉鸿昌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在张家口成立了</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察哈尔民众抗日同盟军</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，并谋求同共产党合作。</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a:solidFill>
                  <a:prstClr val="black"/>
                </a:solidFill>
              </a:rPr>
              <a:t>1933.11</a:t>
            </a:r>
            <a:endParaRPr lang="zh-CN" altLang="en-US" dirty="0">
              <a:solidFill>
                <a:prstClr val="black"/>
              </a:solidFill>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a:solidFill>
                  <a:prstClr val="black"/>
                </a:solidFill>
              </a:rPr>
              <a:t>1935.12.9</a:t>
            </a:r>
            <a:endParaRPr lang="zh-CN" altLang="en-US" sz="1600" dirty="0">
              <a:solidFill>
                <a:prstClr val="black"/>
              </a:solidFill>
            </a:endParaRP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a:solidFill>
                  <a:prstClr val="black"/>
                </a:solidFill>
              </a:rPr>
              <a:t>1935.12</a:t>
            </a:r>
            <a:endParaRPr lang="zh-CN" altLang="en-US" dirty="0">
              <a:solidFill>
                <a:prstClr val="black"/>
              </a:solidFill>
            </a:endParaRPr>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a:solidFill>
                  <a:prstClr val="white"/>
                </a:solidFill>
                <a:latin typeface="黑体" panose="02010609060101010101" pitchFamily="49" charset="-122"/>
                <a:ea typeface="黑体" panose="02010609060101010101" pitchFamily="49" charset="-122"/>
              </a:rPr>
              <a:t>抗战早期以共产党为核心的反击</a:t>
            </a: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国共尝试第二次</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合作</a:t>
              </a: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
        <p:nvSpPr>
          <p:cNvPr id="47" name="文本框 46"/>
          <p:cNvSpPr txBox="1"/>
          <p:nvPr/>
        </p:nvSpPr>
        <p:spPr>
          <a:xfrm>
            <a:off x="380075" y="-12512"/>
            <a:ext cx="6207906" cy="400110"/>
          </a:xfrm>
          <a:prstGeom prst="rect">
            <a:avLst/>
          </a:prstGeom>
          <a:noFill/>
        </p:spPr>
        <p:txBody>
          <a:bodyPr wrap="square" rtlCol="0">
            <a:spAutoFit/>
          </a:bodyPr>
          <a:lstStyle/>
          <a:p>
            <a:r>
              <a:rPr kumimoji="1" lang="en-US" altLang="zh-CN" sz="1000" dirty="0">
                <a:solidFill>
                  <a:schemeClr val="bg1">
                    <a:lumMod val="95000"/>
                  </a:schemeClr>
                </a:solidFill>
              </a:rPr>
              <a:t>6.2.2</a:t>
            </a:r>
            <a:r>
              <a:rPr kumimoji="1" lang="zh-CN" altLang="en-US" sz="1000" dirty="0">
                <a:solidFill>
                  <a:schemeClr val="bg1">
                    <a:lumMod val="95000"/>
                  </a:schemeClr>
                </a:solidFill>
              </a:rPr>
              <a:t>抗日救亡运动和共产党人与部分国民党人合作抗日</a:t>
            </a:r>
            <a:endParaRPr kumimoji="1" lang="en-US" altLang="zh-CN" sz="1000" dirty="0">
              <a:solidFill>
                <a:schemeClr val="bg1">
                  <a:lumMod val="95000"/>
                </a:schemeClr>
              </a:solidFill>
            </a:endParaRPr>
          </a:p>
          <a:p>
            <a:r>
              <a:rPr kumimoji="1" lang="en-US" altLang="zh-CN" sz="1000" dirty="0">
                <a:solidFill>
                  <a:schemeClr val="bg1">
                    <a:lumMod val="95000"/>
                  </a:schemeClr>
                </a:solidFill>
              </a:rPr>
              <a:t>6.2.3.1</a:t>
            </a:r>
            <a:r>
              <a:rPr kumimoji="1" lang="zh-CN" altLang="en-US" sz="1000" dirty="0">
                <a:solidFill>
                  <a:schemeClr val="bg1">
                    <a:lumMod val="95000"/>
                  </a:schemeClr>
                </a:solidFill>
              </a:rPr>
              <a:t>一二</a:t>
            </a:r>
            <a:r>
              <a:rPr kumimoji="1" lang="en-US" altLang="zh-CN" sz="1000" dirty="0">
                <a:solidFill>
                  <a:schemeClr val="bg1">
                    <a:lumMod val="95000"/>
                  </a:schemeClr>
                </a:solidFill>
              </a:rPr>
              <a:t>·</a:t>
            </a:r>
            <a:r>
              <a:rPr kumimoji="1" lang="zh-CN" altLang="en-US" sz="1000" dirty="0">
                <a:solidFill>
                  <a:schemeClr val="bg1">
                    <a:lumMod val="95000"/>
                  </a:schemeClr>
                </a:solidFill>
              </a:rPr>
              <a:t>九运动和共产党提出抗日民族统一战线新政策</a:t>
            </a:r>
          </a:p>
        </p:txBody>
      </p:sp>
      <p:sp>
        <p:nvSpPr>
          <p:cNvPr id="48" name="文本框 47"/>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116</a:t>
            </a:r>
            <a:r>
              <a:rPr kumimoji="1" lang="zh-CN" altLang="en-US" dirty="0"/>
              <a:t>页</a:t>
            </a:r>
          </a:p>
        </p:txBody>
      </p:sp>
      <p:sp>
        <p:nvSpPr>
          <p:cNvPr id="50" name="五边形 49"/>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06997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下列不属于中国共产党的抗日民族统一战线策略总方针的是（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发展进步势力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争取中间势力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团结武装势力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孤立顽固势力</a:t>
            </a:r>
          </a:p>
        </p:txBody>
      </p:sp>
    </p:spTree>
    <p:extLst>
      <p:ext uri="{BB962C8B-B14F-4D97-AF65-F5344CB8AC3E}">
        <p14:creationId xmlns:p14="http://schemas.microsoft.com/office/powerpoint/2010/main" val="35869340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下列不属于中国共产党的抗日民族统一战线策略总方针的是（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发展进步势力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争取中间势力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团结武装势力</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孤立顽固势力</a:t>
            </a:r>
          </a:p>
        </p:txBody>
      </p:sp>
    </p:spTree>
    <p:extLst>
      <p:ext uri="{BB962C8B-B14F-4D97-AF65-F5344CB8AC3E}">
        <p14:creationId xmlns:p14="http://schemas.microsoft.com/office/powerpoint/2010/main" val="1148934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中国共产党领导革命的三个法宝不包括（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统一战线</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党的建设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群众路线</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武装斗争</a:t>
            </a:r>
          </a:p>
        </p:txBody>
      </p:sp>
    </p:spTree>
    <p:extLst>
      <p:ext uri="{BB962C8B-B14F-4D97-AF65-F5344CB8AC3E}">
        <p14:creationId xmlns:p14="http://schemas.microsoft.com/office/powerpoint/2010/main" val="21403391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中国共产党领导革命的三个法宝不包括（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统一战线</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党的建设</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群众路线</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武装斗争</a:t>
            </a:r>
          </a:p>
        </p:txBody>
      </p:sp>
    </p:spTree>
    <p:extLst>
      <p:ext uri="{BB962C8B-B14F-4D97-AF65-F5344CB8AC3E}">
        <p14:creationId xmlns:p14="http://schemas.microsoft.com/office/powerpoint/2010/main" val="36190591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7.</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延安整风运动的主要内容不包括（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反对官僚主义以整顿政风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反对宗派主义以整顿党风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反对主观主义以整顿学风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反对党八股以整顿文风</a:t>
            </a:r>
          </a:p>
        </p:txBody>
      </p:sp>
    </p:spTree>
    <p:extLst>
      <p:ext uri="{BB962C8B-B14F-4D97-AF65-F5344CB8AC3E}">
        <p14:creationId xmlns:p14="http://schemas.microsoft.com/office/powerpoint/2010/main" val="3393550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7.</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延安整风运动的主要内容不包括（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反对官僚主义以整顿政风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反对宗派主义以整顿党风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反对主观主义以整顿学风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反对党八股以整顿文风</a:t>
            </a:r>
          </a:p>
        </p:txBody>
      </p:sp>
    </p:spTree>
    <p:extLst>
      <p:ext uri="{BB962C8B-B14F-4D97-AF65-F5344CB8AC3E}">
        <p14:creationId xmlns:p14="http://schemas.microsoft.com/office/powerpoint/2010/main" val="5622881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000" dirty="0">
                <a:solidFill>
                  <a:prstClr val="black"/>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414084" y="5245964"/>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sym typeface="+mn-ea"/>
              </a:rPr>
              <a:t>第二、三、四节：</a:t>
            </a:r>
          </a:p>
          <a:p>
            <a:pPr algn="ctr"/>
            <a:r>
              <a:rPr lang="zh-CN" altLang="en-US" sz="2000" dirty="0">
                <a:solidFill>
                  <a:prstClr val="white"/>
                </a:solidFill>
                <a:latin typeface="黑体" panose="02010609060101010101" pitchFamily="49" charset="-122"/>
                <a:ea typeface="黑体" panose="02010609060101010101" pitchFamily="49" charset="-122"/>
                <a:cs typeface="黑体" panose="02010609060101010101" pitchFamily="49" charset="-122"/>
                <a:sym typeface="+mn-ea"/>
              </a:rPr>
              <a:t>国共两党的抗争和战略三阶段</a:t>
            </a:r>
          </a:p>
        </p:txBody>
      </p:sp>
      <p:sp>
        <p:nvSpPr>
          <p:cNvPr id="18" name="左大括号 17">
            <a:extLst>
              <a:ext uri="{FF2B5EF4-FFF2-40B4-BE49-F238E27FC236}">
                <a16:creationId xmlns="" xmlns:a16="http://schemas.microsoft.com/office/drawing/2014/main" id="{9D7ECCA4-52BB-AD41-B427-FC91DE1CF5AC}"/>
              </a:ext>
            </a:extLst>
          </p:cNvPr>
          <p:cNvSpPr/>
          <p:nvPr/>
        </p:nvSpPr>
        <p:spPr>
          <a:xfrm>
            <a:off x="6052566" y="4326467"/>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4" name="圆角矩形 23">
            <a:extLst>
              <a:ext uri="{FF2B5EF4-FFF2-40B4-BE49-F238E27FC236}">
                <a16:creationId xmlns="" xmlns:a16="http://schemas.microsoft.com/office/drawing/2014/main" id="{FEDC6262-1329-074E-9F5A-09C9616B18BD}"/>
              </a:ext>
            </a:extLst>
          </p:cNvPr>
          <p:cNvSpPr/>
          <p:nvPr/>
        </p:nvSpPr>
        <p:spPr>
          <a:xfrm>
            <a:off x="6352956" y="4322540"/>
            <a:ext cx="3064064" cy="69646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抗日战争的胜利</a:t>
            </a:r>
          </a:p>
        </p:txBody>
      </p:sp>
      <p:sp>
        <p:nvSpPr>
          <p:cNvPr id="25" name="圆角矩形 24">
            <a:extLst>
              <a:ext uri="{FF2B5EF4-FFF2-40B4-BE49-F238E27FC236}">
                <a16:creationId xmlns="" xmlns:a16="http://schemas.microsoft.com/office/drawing/2014/main" id="{581642CC-E22B-8644-9CE8-486C876C0F8B}"/>
              </a:ext>
            </a:extLst>
          </p:cNvPr>
          <p:cNvSpPr/>
          <p:nvPr/>
        </p:nvSpPr>
        <p:spPr>
          <a:xfrm>
            <a:off x="6352956" y="5245964"/>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意义及原因</a:t>
            </a:r>
          </a:p>
        </p:txBody>
      </p:sp>
      <p:sp>
        <p:nvSpPr>
          <p:cNvPr id="26" name="圆角矩形 25">
            <a:extLst>
              <a:ext uri="{FF2B5EF4-FFF2-40B4-BE49-F238E27FC236}">
                <a16:creationId xmlns="" xmlns:a16="http://schemas.microsoft.com/office/drawing/2014/main" id="{99E143DD-19C3-624B-B9E9-B4BE5718F8A9}"/>
              </a:ext>
            </a:extLst>
          </p:cNvPr>
          <p:cNvSpPr/>
          <p:nvPr/>
        </p:nvSpPr>
        <p:spPr>
          <a:xfrm>
            <a:off x="6371775" y="6161533"/>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中国的抗战在世界反法西斯战争中的地位</a:t>
            </a:r>
          </a:p>
        </p:txBody>
      </p:sp>
    </p:spTree>
    <p:extLst>
      <p:ext uri="{BB962C8B-B14F-4D97-AF65-F5344CB8AC3E}">
        <p14:creationId xmlns:p14="http://schemas.microsoft.com/office/powerpoint/2010/main" val="795398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1135" y="471505"/>
            <a:ext cx="4781015" cy="544050"/>
          </a:xfrm>
        </p:spPr>
        <p:txBody>
          <a:bodyPr/>
          <a:lstStyle/>
          <a:p>
            <a:r>
              <a:rPr lang="zh-CN" altLang="en-US" sz="2400" dirty="0">
                <a:solidFill>
                  <a:schemeClr val="tx1"/>
                </a:solidFill>
              </a:rPr>
              <a:t>第五节  抗日战争的胜利</a:t>
            </a:r>
            <a:r>
              <a:rPr lang="zh-CN" altLang="en-US" sz="2400">
                <a:solidFill>
                  <a:schemeClr val="tx1"/>
                </a:solidFill>
              </a:rPr>
              <a:t>及其意义</a:t>
            </a:r>
            <a:endParaRPr lang="zh-CN" altLang="en-US" sz="2400" dirty="0">
              <a:solidFill>
                <a:schemeClr val="tx1"/>
              </a:solidFill>
            </a:endParaRPr>
          </a:p>
        </p:txBody>
      </p:sp>
      <p:sp>
        <p:nvSpPr>
          <p:cNvPr id="5" name="内容占位符 2"/>
          <p:cNvSpPr txBox="1"/>
          <p:nvPr/>
        </p:nvSpPr>
        <p:spPr>
          <a:xfrm>
            <a:off x="803246" y="1090855"/>
            <a:ext cx="10515600" cy="1566923"/>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prstClr val="black"/>
                </a:solidFill>
                <a:latin typeface="黑体" panose="02010609060101010101" pitchFamily="49" charset="-122"/>
                <a:ea typeface="黑体" panose="02010609060101010101" pitchFamily="49" charset="-122"/>
              </a:rPr>
              <a:t>抗日战争的胜利</a:t>
            </a:r>
            <a:endParaRPr lang="en-US" altLang="zh-CN" sz="2000" dirty="0">
              <a:solidFill>
                <a:prstClr val="black"/>
              </a:solidFill>
              <a:latin typeface="黑体" panose="02010609060101010101" pitchFamily="49" charset="-122"/>
              <a:ea typeface="黑体" panose="02010609060101010101" pitchFamily="49" charset="-122"/>
            </a:endParaRPr>
          </a:p>
          <a:p>
            <a:r>
              <a:rPr lang="zh-CN" altLang="en-US" b="1" dirty="0">
                <a:solidFill>
                  <a:srgbClr val="C23C0D"/>
                </a:solidFill>
                <a:latin typeface="黑体" panose="02010609060101010101" pitchFamily="49" charset="-122"/>
                <a:ea typeface="黑体" panose="02010609060101010101" pitchFamily="49" charset="-122"/>
              </a:rPr>
              <a:t>9月3日</a:t>
            </a:r>
            <a:r>
              <a:rPr lang="zh-CN" altLang="en-US" dirty="0">
                <a:solidFill>
                  <a:prstClr val="black"/>
                </a:solidFill>
                <a:latin typeface="黑体" panose="02010609060101010101" pitchFamily="49" charset="-122"/>
                <a:ea typeface="黑体" panose="02010609060101010101" pitchFamily="49" charset="-122"/>
              </a:rPr>
              <a:t>为中国人民抗战胜利纪念日。</a:t>
            </a:r>
            <a:r>
              <a:rPr lang="zh-CN" altLang="en-US" b="1" dirty="0">
                <a:solidFill>
                  <a:srgbClr val="C23C0D"/>
                </a:solidFill>
                <a:latin typeface="黑体" panose="02010609060101010101" pitchFamily="49" charset="-122"/>
                <a:ea typeface="黑体" panose="02010609060101010101" pitchFamily="49" charset="-122"/>
              </a:rPr>
              <a:t>台湾回归</a:t>
            </a:r>
            <a:r>
              <a:rPr lang="zh-CN" altLang="en-US" dirty="0">
                <a:solidFill>
                  <a:prstClr val="black"/>
                </a:solidFill>
                <a:latin typeface="黑体" panose="02010609060101010101" pitchFamily="49" charset="-122"/>
                <a:ea typeface="黑体" panose="02010609060101010101" pitchFamily="49" charset="-122"/>
              </a:rPr>
              <a:t>代表抗战完全胜利的重要标志。</a:t>
            </a:r>
            <a:endParaRPr lang="zh-CN" altLang="en-US" sz="1600" dirty="0">
              <a:solidFill>
                <a:prstClr val="black"/>
              </a:solidFill>
              <a:latin typeface="等线" panose="02010600030101010101" pitchFamily="2" charset="-122"/>
              <a:ea typeface="等线" panose="02010600030101010101" pitchFamily="2"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3799" y="1194625"/>
            <a:ext cx="1421349" cy="45312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p:cNvCxnSpPr/>
          <p:nvPr/>
        </p:nvCxnSpPr>
        <p:spPr>
          <a:xfrm flipV="1">
            <a:off x="781050" y="3414395"/>
            <a:ext cx="10944225" cy="19050"/>
          </a:xfrm>
          <a:prstGeom prst="straightConnector1">
            <a:avLst/>
          </a:prstGeom>
          <a:noFill/>
          <a:ln w="28575" cap="flat" cmpd="sng" algn="ctr">
            <a:solidFill>
              <a:srgbClr val="C23C0D"/>
            </a:solidFill>
            <a:prstDash val="solid"/>
            <a:miter lim="800000"/>
            <a:tailEnd type="arrow"/>
          </a:ln>
          <a:effectLst/>
        </p:spPr>
      </p:cxnSp>
      <p:grpSp>
        <p:nvGrpSpPr>
          <p:cNvPr id="36" name="组合 35"/>
          <p:cNvGrpSpPr/>
          <p:nvPr/>
        </p:nvGrpSpPr>
        <p:grpSpPr>
          <a:xfrm>
            <a:off x="1381760" y="3335655"/>
            <a:ext cx="9665401" cy="194945"/>
            <a:chOff x="2626" y="5261"/>
            <a:chExt cx="13782" cy="307"/>
          </a:xfrm>
        </p:grpSpPr>
        <p:sp>
          <p:nvSpPr>
            <p:cNvPr id="37" name="等腰三角形 36"/>
            <p:cNvSpPr/>
            <p:nvPr/>
          </p:nvSpPr>
          <p:spPr>
            <a:xfrm rot="10800000">
              <a:off x="4241" y="5261"/>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38" name="等腰三角形 37"/>
            <p:cNvSpPr/>
            <p:nvPr/>
          </p:nvSpPr>
          <p:spPr>
            <a:xfrm rot="10800000">
              <a:off x="6049" y="5276"/>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39" name="等腰三角形 38"/>
            <p:cNvSpPr/>
            <p:nvPr/>
          </p:nvSpPr>
          <p:spPr>
            <a:xfrm rot="10800000">
              <a:off x="7716" y="5276"/>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0" name="等腰三角形 39"/>
            <p:cNvSpPr/>
            <p:nvPr/>
          </p:nvSpPr>
          <p:spPr>
            <a:xfrm rot="10800000">
              <a:off x="9163" y="5276"/>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1" name="等腰三角形 40"/>
            <p:cNvSpPr/>
            <p:nvPr/>
          </p:nvSpPr>
          <p:spPr>
            <a:xfrm rot="10800000">
              <a:off x="10770" y="5261"/>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2" name="等腰三角形 41"/>
            <p:cNvSpPr/>
            <p:nvPr/>
          </p:nvSpPr>
          <p:spPr>
            <a:xfrm rot="10800000">
              <a:off x="12670" y="5276"/>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3" name="等腰三角形 42"/>
            <p:cNvSpPr/>
            <p:nvPr/>
          </p:nvSpPr>
          <p:spPr>
            <a:xfrm rot="10800000">
              <a:off x="14225" y="5276"/>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4" name="等腰三角形 43"/>
            <p:cNvSpPr/>
            <p:nvPr/>
          </p:nvSpPr>
          <p:spPr>
            <a:xfrm rot="10800000">
              <a:off x="16063" y="5261"/>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sp>
          <p:nvSpPr>
            <p:cNvPr id="45" name="等腰三角形 44"/>
            <p:cNvSpPr/>
            <p:nvPr/>
          </p:nvSpPr>
          <p:spPr>
            <a:xfrm rot="10800000">
              <a:off x="2626" y="5261"/>
              <a:ext cx="345" cy="292"/>
            </a:xfrm>
            <a:prstGeom prst="triangle">
              <a:avLst/>
            </a:prstGeom>
            <a:solidFill>
              <a:srgbClr val="C23C0D"/>
            </a:solidFill>
            <a:ln w="28575" cap="flat" cmpd="sng" algn="ctr">
              <a:solidFill>
                <a:sysClr val="window" lastClr="FFFFFF"/>
              </a:solidFill>
              <a:prstDash val="solid"/>
              <a:miter lim="800000"/>
            </a:ln>
            <a:effectLst/>
          </p:spPr>
          <p:txBody>
            <a:bodyPr rtlCol="0" anchor="ctr"/>
            <a:lstStyle/>
            <a:p>
              <a:pPr algn="ctr">
                <a:defRPr/>
              </a:pPr>
              <a:endParaRPr lang="zh-CN" altLang="en-US" kern="0">
                <a:solidFill>
                  <a:sysClr val="window" lastClr="FFFFFF"/>
                </a:solidFill>
                <a:latin typeface="黑体" panose="02010609060101010101" pitchFamily="49" charset="-122"/>
                <a:ea typeface="黑体" panose="02010609060101010101" pitchFamily="49" charset="-122"/>
              </a:endParaRPr>
            </a:p>
          </p:txBody>
        </p:sp>
      </p:grpSp>
      <p:sp>
        <p:nvSpPr>
          <p:cNvPr id="46" name="文本框 19"/>
          <p:cNvSpPr txBox="1"/>
          <p:nvPr/>
        </p:nvSpPr>
        <p:spPr>
          <a:xfrm>
            <a:off x="787940" y="3604895"/>
            <a:ext cx="10489025" cy="2130425"/>
          </a:xfrm>
          <a:prstGeom prst="rect">
            <a:avLst/>
          </a:prstGeom>
          <a:noFill/>
        </p:spPr>
        <p:txBody>
          <a:bodyPr vert="eaVert" wrap="square" rtlCol="0">
            <a:spAutoFit/>
          </a:bodyPr>
          <a:lstStyle/>
          <a:p>
            <a:pPr>
              <a:lnSpc>
                <a:spcPct val="120000"/>
              </a:lnSpc>
            </a:pPr>
            <a:r>
              <a:rPr lang="zh-CN" altLang="en-US" dirty="0">
                <a:solidFill>
                  <a:prstClr val="black"/>
                </a:solidFill>
                <a:latin typeface="黑体" panose="02010609060101010101" pitchFamily="49" charset="-122"/>
                <a:ea typeface="黑体" panose="02010609060101010101" pitchFamily="49" charset="-122"/>
              </a:rPr>
              <a:t>日本在台湾签署受降书</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日本签署投降书</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dirty="0">
                <a:solidFill>
                  <a:srgbClr val="FF0000"/>
                </a:solidFill>
                <a:latin typeface="黑体" panose="02010609060101010101" pitchFamily="49" charset="-122"/>
                <a:ea typeface="黑体" panose="02010609060101010101" pitchFamily="49" charset="-122"/>
              </a:rPr>
              <a:t>日本天皇宣布</a:t>
            </a:r>
          </a:p>
          <a:p>
            <a:pPr>
              <a:lnSpc>
                <a:spcPct val="120000"/>
              </a:lnSpc>
            </a:pPr>
            <a:r>
              <a:rPr lang="zh-CN" altLang="en-US" dirty="0">
                <a:solidFill>
                  <a:srgbClr val="FF0000"/>
                </a:solidFill>
                <a:latin typeface="黑体" panose="02010609060101010101" pitchFamily="49" charset="-122"/>
                <a:ea typeface="黑体" panose="02010609060101010101" pitchFamily="49" charset="-122"/>
              </a:rPr>
              <a:t>无条件投降</a:t>
            </a:r>
          </a:p>
          <a:p>
            <a:pPr>
              <a:lnSpc>
                <a:spcPct val="120000"/>
              </a:lnSpc>
            </a:pPr>
            <a:endParaRPr lang="zh-CN" altLang="en-US" dirty="0">
              <a:solidFill>
                <a:srgbClr val="FF0000"/>
              </a:solidFill>
              <a:latin typeface="黑体" panose="02010609060101010101" pitchFamily="49" charset="-122"/>
              <a:ea typeface="黑体" panose="02010609060101010101" pitchFamily="49" charset="-122"/>
            </a:endParaRPr>
          </a:p>
          <a:p>
            <a:pPr>
              <a:lnSpc>
                <a:spcPct val="120000"/>
              </a:lnSpc>
            </a:pPr>
            <a:endParaRPr lang="zh-CN" altLang="en-US"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dirty="0">
                <a:solidFill>
                  <a:srgbClr val="FF0000"/>
                </a:solidFill>
                <a:latin typeface="黑体" panose="02010609060101010101" pitchFamily="49" charset="-122"/>
                <a:ea typeface="黑体" panose="02010609060101010101" pitchFamily="49" charset="-122"/>
              </a:rPr>
              <a:t>毛泽东发表《对日寇的最后一战》</a:t>
            </a:r>
          </a:p>
          <a:p>
            <a:pPr>
              <a:lnSpc>
                <a:spcPct val="120000"/>
              </a:lnSpc>
            </a:pPr>
            <a:endParaRPr lang="zh-CN" altLang="en-US" dirty="0">
              <a:solidFill>
                <a:srgbClr val="FF0000"/>
              </a:solidFill>
              <a:latin typeface="黑体" panose="02010609060101010101" pitchFamily="49" charset="-122"/>
              <a:ea typeface="黑体" panose="02010609060101010101" pitchFamily="49" charset="-122"/>
            </a:endParaRPr>
          </a:p>
          <a:p>
            <a:pPr>
              <a:lnSpc>
                <a:spcPct val="120000"/>
              </a:lnSpc>
            </a:pPr>
            <a:endParaRPr lang="zh-CN" altLang="en-US"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苏联对日宣战</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美国投放原子弹</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中美英《波茨坦公告》督促日本投降</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德国投降，欧洲战场胜利</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a:p>
            <a:pPr>
              <a:lnSpc>
                <a:spcPct val="120000"/>
              </a:lnSpc>
            </a:pPr>
            <a:r>
              <a:rPr lang="zh-CN" altLang="en-US" dirty="0">
                <a:solidFill>
                  <a:prstClr val="black"/>
                </a:solidFill>
                <a:latin typeface="黑体" panose="02010609060101010101" pitchFamily="49" charset="-122"/>
                <a:ea typeface="黑体" panose="02010609060101010101" pitchFamily="49" charset="-122"/>
              </a:rPr>
              <a:t>正面局部进攻</a:t>
            </a:r>
          </a:p>
          <a:p>
            <a:pPr>
              <a:lnSpc>
                <a:spcPct val="120000"/>
              </a:lnSpc>
            </a:pPr>
            <a:endParaRPr lang="zh-CN" altLang="en-US" dirty="0">
              <a:solidFill>
                <a:prstClr val="black"/>
              </a:solidFill>
              <a:latin typeface="黑体" panose="02010609060101010101" pitchFamily="49" charset="-122"/>
              <a:ea typeface="黑体" panose="02010609060101010101" pitchFamily="49" charset="-122"/>
            </a:endParaRPr>
          </a:p>
        </p:txBody>
      </p:sp>
      <p:sp>
        <p:nvSpPr>
          <p:cNvPr id="47" name="文本框 21"/>
          <p:cNvSpPr txBox="1"/>
          <p:nvPr/>
        </p:nvSpPr>
        <p:spPr>
          <a:xfrm>
            <a:off x="1084522" y="2966322"/>
            <a:ext cx="13226901" cy="369332"/>
          </a:xfrm>
          <a:prstGeom prst="rect">
            <a:avLst/>
          </a:prstGeom>
          <a:noFill/>
        </p:spPr>
        <p:txBody>
          <a:bodyPr wrap="square" rtlCol="0">
            <a:spAutoFit/>
          </a:bodyPr>
          <a:lstStyle/>
          <a:p>
            <a:r>
              <a:rPr lang="en-US" altLang="zh-CN" dirty="0">
                <a:solidFill>
                  <a:prstClr val="black"/>
                </a:solidFill>
                <a:latin typeface="黑体" panose="02010609060101010101" pitchFamily="49" charset="-122"/>
                <a:ea typeface="黑体" panose="02010609060101010101" pitchFamily="49" charset="-122"/>
              </a:rPr>
              <a:t>1945    1945.5    1945.7.26    1945.8   1945.8  1945.8.9   1945.8.15   1945.9.2  1945.10.25</a:t>
            </a:r>
          </a:p>
        </p:txBody>
      </p:sp>
      <p:grpSp>
        <p:nvGrpSpPr>
          <p:cNvPr id="19" name="组 18"/>
          <p:cNvGrpSpPr/>
          <p:nvPr/>
        </p:nvGrpSpPr>
        <p:grpSpPr>
          <a:xfrm>
            <a:off x="6076874" y="0"/>
            <a:ext cx="6037711" cy="1713688"/>
            <a:chOff x="2523483" y="3970932"/>
            <a:chExt cx="6928940" cy="2535460"/>
          </a:xfrm>
        </p:grpSpPr>
        <p:sp>
          <p:nvSpPr>
            <p:cNvPr id="20" name="圆角矩形 19"/>
            <p:cNvSpPr/>
            <p:nvPr/>
          </p:nvSpPr>
          <p:spPr>
            <a:xfrm>
              <a:off x="2523483"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21" name="左大括号 20"/>
            <p:cNvSpPr/>
            <p:nvPr/>
          </p:nvSpPr>
          <p:spPr>
            <a:xfrm>
              <a:off x="6157906" y="3970932"/>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2" name="圆角矩形 21"/>
            <p:cNvSpPr/>
            <p:nvPr/>
          </p:nvSpPr>
          <p:spPr>
            <a:xfrm>
              <a:off x="6388359" y="3970932"/>
              <a:ext cx="3064064" cy="69646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抗日战争的胜利</a:t>
              </a:r>
            </a:p>
          </p:txBody>
        </p:sp>
        <p:sp>
          <p:nvSpPr>
            <p:cNvPr id="23" name="圆角矩形 22"/>
            <p:cNvSpPr/>
            <p:nvPr/>
          </p:nvSpPr>
          <p:spPr>
            <a:xfrm>
              <a:off x="6388359" y="4894356"/>
              <a:ext cx="3064064" cy="6964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意义及原因</a:t>
              </a:r>
            </a:p>
          </p:txBody>
        </p:sp>
        <p:sp>
          <p:nvSpPr>
            <p:cNvPr id="24" name="圆角矩形 23"/>
            <p:cNvSpPr/>
            <p:nvPr/>
          </p:nvSpPr>
          <p:spPr>
            <a:xfrm>
              <a:off x="6388359" y="5809925"/>
              <a:ext cx="3064064" cy="6964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中国的抗战在世界反法西斯战争中的地位</a:t>
              </a:r>
            </a:p>
          </p:txBody>
        </p:sp>
      </p:grpSp>
    </p:spTree>
    <p:extLst>
      <p:ext uri="{BB962C8B-B14F-4D97-AF65-F5344CB8AC3E}">
        <p14:creationId xmlns:p14="http://schemas.microsoft.com/office/powerpoint/2010/main" val="24082837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4465" y="452276"/>
            <a:ext cx="5322048" cy="544050"/>
          </a:xfrm>
        </p:spPr>
        <p:txBody>
          <a:bodyPr/>
          <a:lstStyle/>
          <a:p>
            <a:r>
              <a:rPr lang="zh-CN" altLang="en-US" sz="2400" dirty="0">
                <a:solidFill>
                  <a:schemeClr val="tx1"/>
                </a:solidFill>
              </a:rPr>
              <a:t>第五节  抗日战争的胜利及其意义</a:t>
            </a:r>
          </a:p>
        </p:txBody>
      </p:sp>
      <p:sp>
        <p:nvSpPr>
          <p:cNvPr id="3" name="内容占位符 2"/>
          <p:cNvSpPr>
            <a:spLocks noGrp="1"/>
          </p:cNvSpPr>
          <p:nvPr>
            <p:ph idx="1"/>
          </p:nvPr>
        </p:nvSpPr>
        <p:spPr>
          <a:xfrm>
            <a:off x="293913" y="1679946"/>
            <a:ext cx="11810999" cy="4351338"/>
          </a:xfrm>
        </p:spPr>
        <p:txBody>
          <a:bodyPr>
            <a:normAutofit/>
          </a:bodyPr>
          <a:lstStyle/>
          <a:p>
            <a:pPr>
              <a:lnSpc>
                <a:spcPct val="200000"/>
              </a:lnSpc>
              <a:spcBef>
                <a:spcPts val="0"/>
              </a:spcBef>
            </a:pPr>
            <a:r>
              <a:rPr lang="zh-CN" altLang="en-US">
                <a:latin typeface="黑体" panose="02010609060101010101" pitchFamily="49" charset="-122"/>
                <a:ea typeface="黑体" panose="02010609060101010101" pitchFamily="49" charset="-122"/>
                <a:sym typeface="微软雅黑" panose="020B0503020204020204" pitchFamily="34" charset="-122"/>
              </a:rPr>
              <a:t>意义</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立碎觉</a:t>
            </a:r>
            <a:r>
              <a:rPr lang="zh-CN" altLang="en-US" dirty="0">
                <a:latin typeface="黑体" panose="02010609060101010101" pitchFamily="49" charset="-122"/>
                <a:ea typeface="黑体" panose="02010609060101010101" pitchFamily="49" charset="-122"/>
                <a:sym typeface="微软雅黑" panose="020B0503020204020204" pitchFamily="34" charset="-122"/>
              </a:rPr>
              <a:t>）</a:t>
            </a:r>
          </a:p>
          <a:p>
            <a:pPr>
              <a:lnSpc>
                <a:spcPct val="200000"/>
              </a:lnSpc>
              <a:spcBef>
                <a:spcPts val="0"/>
              </a:spcBef>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sym typeface="微软雅黑" panose="020B0503020204020204" pitchFamily="34" charset="-122"/>
              </a:rPr>
              <a:t>重新</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确立</a:t>
            </a:r>
            <a:r>
              <a:rPr lang="zh-CN" altLang="en-US" dirty="0">
                <a:latin typeface="黑体" panose="02010609060101010101" pitchFamily="49" charset="-122"/>
                <a:ea typeface="黑体" panose="02010609060101010101" pitchFamily="49" charset="-122"/>
                <a:sym typeface="微软雅黑" panose="020B0503020204020204" pitchFamily="34" charset="-122"/>
              </a:rPr>
              <a:t>了中国在世界上的大国地位，赢得了世界爱好和平人民的尊敬。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sym typeface="微软雅黑" panose="020B0503020204020204" pitchFamily="34" charset="-122"/>
              </a:rPr>
              <a:t>彻底</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粉碎</a:t>
            </a:r>
            <a:r>
              <a:rPr lang="zh-CN" altLang="en-US" dirty="0">
                <a:latin typeface="黑体" panose="02010609060101010101" pitchFamily="49" charset="-122"/>
                <a:ea typeface="黑体" panose="02010609060101010101" pitchFamily="49" charset="-122"/>
                <a:sym typeface="微软雅黑" panose="020B0503020204020204" pitchFamily="34" charset="-122"/>
              </a:rPr>
              <a:t>了日本军国主义殖民奴役中国的图谋，捍卫了中国的国家主权和领土完整，洗刷了民族耻辱。</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sym typeface="微软雅黑" panose="020B0503020204020204" pitchFamily="34" charset="-122"/>
              </a:rPr>
              <a:t>促进了中华民族的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觉醒</a:t>
            </a:r>
            <a:r>
              <a:rPr lang="zh-CN" altLang="en-US" dirty="0">
                <a:latin typeface="黑体" panose="02010609060101010101" pitchFamily="49" charset="-122"/>
                <a:ea typeface="黑体" panose="02010609060101010101" pitchFamily="49" charset="-122"/>
                <a:sym typeface="微软雅黑" panose="020B0503020204020204" pitchFamily="34" charset="-122"/>
              </a:rPr>
              <a:t>，开辟了中华民族伟大复兴的光明前景。</a:t>
            </a:r>
            <a:endParaRPr lang="zh-CN" altLang="en-US"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229" y="1790518"/>
            <a:ext cx="1500260" cy="4533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076874" y="0"/>
            <a:ext cx="6037711" cy="1713688"/>
            <a:chOff x="2523483" y="3970932"/>
            <a:chExt cx="6928940" cy="2535460"/>
          </a:xfrm>
        </p:grpSpPr>
        <p:sp>
          <p:nvSpPr>
            <p:cNvPr id="7" name="圆角矩形 6"/>
            <p:cNvSpPr/>
            <p:nvPr/>
          </p:nvSpPr>
          <p:spPr>
            <a:xfrm>
              <a:off x="2523483"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57906" y="3970932"/>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6388359" y="3970932"/>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抗日战争的胜利</a:t>
              </a:r>
            </a:p>
          </p:txBody>
        </p:sp>
        <p:sp>
          <p:nvSpPr>
            <p:cNvPr id="10" name="圆角矩形 9"/>
            <p:cNvSpPr/>
            <p:nvPr/>
          </p:nvSpPr>
          <p:spPr>
            <a:xfrm>
              <a:off x="6388359" y="4894356"/>
              <a:ext cx="3064064" cy="69646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意义及原因</a:t>
              </a:r>
            </a:p>
          </p:txBody>
        </p:sp>
        <p:sp>
          <p:nvSpPr>
            <p:cNvPr id="11" name="圆角矩形 10"/>
            <p:cNvSpPr/>
            <p:nvPr/>
          </p:nvSpPr>
          <p:spPr>
            <a:xfrm>
              <a:off x="6388359" y="5809925"/>
              <a:ext cx="3064064" cy="6964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中国的抗战在世界反法西斯战争中的地位</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6.5.2</a:t>
            </a:r>
            <a:r>
              <a:rPr kumimoji="1" lang="zh-CN" altLang="en-US" sz="1000" dirty="0">
                <a:solidFill>
                  <a:schemeClr val="bg1">
                    <a:lumMod val="95000"/>
                  </a:schemeClr>
                </a:solidFill>
              </a:rPr>
              <a:t>抗日战争胜利的意义及原因</a:t>
            </a:r>
          </a:p>
        </p:txBody>
      </p:sp>
    </p:spTree>
    <p:extLst>
      <p:ext uri="{BB962C8B-B14F-4D97-AF65-F5344CB8AC3E}">
        <p14:creationId xmlns:p14="http://schemas.microsoft.com/office/powerpoint/2010/main" val="11293652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1925" y="456381"/>
            <a:ext cx="4801650" cy="544050"/>
          </a:xfrm>
        </p:spPr>
        <p:txBody>
          <a:bodyPr/>
          <a:lstStyle/>
          <a:p>
            <a:r>
              <a:rPr lang="zh-CN" altLang="en-US" sz="2400" dirty="0">
                <a:solidFill>
                  <a:schemeClr val="tx1"/>
                </a:solidFill>
              </a:rPr>
              <a:t>第五节  抗日战争的胜利及其意义</a:t>
            </a:r>
          </a:p>
        </p:txBody>
      </p:sp>
      <p:sp>
        <p:nvSpPr>
          <p:cNvPr id="3" name="内容占位符 2"/>
          <p:cNvSpPr>
            <a:spLocks noGrp="1"/>
          </p:cNvSpPr>
          <p:nvPr>
            <p:ph idx="1"/>
          </p:nvPr>
        </p:nvSpPr>
        <p:spPr>
          <a:xfrm>
            <a:off x="457199" y="1108059"/>
            <a:ext cx="11513127" cy="5291834"/>
          </a:xfrm>
        </p:spPr>
        <p:txBody>
          <a:bodyPr>
            <a:normAutofit/>
          </a:bodyPr>
          <a:lstStyle/>
          <a:p>
            <a:pPr>
              <a:lnSpc>
                <a:spcPct val="200000"/>
              </a:lnSpc>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原因（全世界爱党）</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1.</a:t>
            </a: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全民族抗战</a:t>
            </a:r>
            <a:r>
              <a:rPr lang="zh-CN" altLang="en-US" dirty="0">
                <a:latin typeface="黑体" panose="02010609060101010101" pitchFamily="49" charset="-122"/>
                <a:ea typeface="黑体" panose="02010609060101010101" pitchFamily="49" charset="-122"/>
                <a:sym typeface="微软雅黑" panose="020B0503020204020204" pitchFamily="34" charset="-122"/>
              </a:rPr>
              <a:t>是中国人民抗日战争胜利的重要法宝。</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b="1" dirty="0">
                <a:latin typeface="黑体" panose="02010609060101010101" pitchFamily="49" charset="-122"/>
                <a:ea typeface="黑体" panose="02010609060101010101" pitchFamily="49" charset="-122"/>
                <a:sym typeface="微软雅黑" panose="020B0503020204020204" pitchFamily="34" charset="-122"/>
              </a:rPr>
              <a:t>2.</a:t>
            </a: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世界</a:t>
            </a:r>
            <a:r>
              <a:rPr lang="zh-CN" altLang="en-US" dirty="0">
                <a:latin typeface="黑体" panose="02010609060101010101" pitchFamily="49" charset="-122"/>
                <a:ea typeface="黑体" panose="02010609060101010101" pitchFamily="49" charset="-122"/>
                <a:sym typeface="微软雅黑" panose="020B0503020204020204" pitchFamily="34" charset="-122"/>
              </a:rPr>
              <a:t>所有爱好和平和正义的国家的支持，是中国人民抗日战争胜利的国际条件。</a:t>
            </a: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爱国主义</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为核心的伟大民族精神是中国人民抗日战争胜利的</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决定</a:t>
            </a:r>
            <a:r>
              <a:rPr lang="zh-CN" altLang="en-US" dirty="0">
                <a:latin typeface="黑体" panose="02010609060101010101" pitchFamily="49" charset="-122"/>
                <a:ea typeface="黑体" panose="02010609060101010101" pitchFamily="49" charset="-122"/>
                <a:sym typeface="微软雅黑" panose="020B0503020204020204" pitchFamily="34" charset="-122"/>
              </a:rPr>
              <a:t>因素；</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4.</a:t>
            </a:r>
            <a:r>
              <a:rPr lang="zh-CN" altLang="en-US" dirty="0">
                <a:latin typeface="黑体" panose="02010609060101010101" pitchFamily="49" charset="-122"/>
                <a:ea typeface="黑体" panose="02010609060101010101" pitchFamily="49" charset="-122"/>
                <a:sym typeface="微软雅黑" panose="020B0503020204020204" pitchFamily="34" charset="-122"/>
              </a:rPr>
              <a:t>中国</a:t>
            </a:r>
            <a:r>
              <a:rPr lang="zh-CN" altLang="en-US" b="1" dirty="0">
                <a:solidFill>
                  <a:srgbClr val="C23C0D"/>
                </a:solidFill>
                <a:latin typeface="黑体" panose="02010609060101010101" pitchFamily="49" charset="-122"/>
                <a:ea typeface="黑体" panose="02010609060101010101" pitchFamily="49" charset="-122"/>
                <a:sym typeface="微软雅黑" panose="020B0503020204020204" pitchFamily="34" charset="-122"/>
              </a:rPr>
              <a:t>共产党</a:t>
            </a:r>
            <a:r>
              <a:rPr lang="zh-CN" altLang="en-US" dirty="0">
                <a:latin typeface="黑体" panose="02010609060101010101" pitchFamily="49" charset="-122"/>
                <a:ea typeface="黑体" panose="02010609060101010101" pitchFamily="49" charset="-122"/>
                <a:sym typeface="微软雅黑" panose="020B0503020204020204" pitchFamily="34" charset="-122"/>
              </a:rPr>
              <a:t>的中流砥柱作用是中国人民抗日战争胜利的关键；</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zh-CN" altLang="en-US" sz="2000"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2620" y="1881802"/>
            <a:ext cx="1500260" cy="4533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076874" y="0"/>
            <a:ext cx="6037711" cy="1713688"/>
            <a:chOff x="2523483" y="3970932"/>
            <a:chExt cx="6928940" cy="2535460"/>
          </a:xfrm>
        </p:grpSpPr>
        <p:sp>
          <p:nvSpPr>
            <p:cNvPr id="7" name="圆角矩形 6"/>
            <p:cNvSpPr/>
            <p:nvPr/>
          </p:nvSpPr>
          <p:spPr>
            <a:xfrm>
              <a:off x="2523483"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57906" y="3970932"/>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6388359" y="3970932"/>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抗日战争的胜利</a:t>
              </a:r>
            </a:p>
          </p:txBody>
        </p:sp>
        <p:sp>
          <p:nvSpPr>
            <p:cNvPr id="10" name="圆角矩形 9"/>
            <p:cNvSpPr/>
            <p:nvPr/>
          </p:nvSpPr>
          <p:spPr>
            <a:xfrm>
              <a:off x="6388359" y="4894356"/>
              <a:ext cx="3064064" cy="69646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意义及原因</a:t>
              </a:r>
            </a:p>
          </p:txBody>
        </p:sp>
        <p:sp>
          <p:nvSpPr>
            <p:cNvPr id="11" name="圆角矩形 10"/>
            <p:cNvSpPr/>
            <p:nvPr/>
          </p:nvSpPr>
          <p:spPr>
            <a:xfrm>
              <a:off x="6388359" y="5809925"/>
              <a:ext cx="3064064" cy="6964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中国的抗战在世界反法西斯战争中的地位</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6.5.2</a:t>
            </a:r>
            <a:r>
              <a:rPr kumimoji="1" lang="zh-CN" altLang="en-US" sz="1000" dirty="0">
                <a:solidFill>
                  <a:schemeClr val="bg1">
                    <a:lumMod val="95000"/>
                  </a:schemeClr>
                </a:solidFill>
              </a:rPr>
              <a:t>抗日战争胜利的意义及原因</a:t>
            </a:r>
          </a:p>
        </p:txBody>
      </p:sp>
    </p:spTree>
    <p:extLst>
      <p:ext uri="{BB962C8B-B14F-4D97-AF65-F5344CB8AC3E}">
        <p14:creationId xmlns:p14="http://schemas.microsoft.com/office/powerpoint/2010/main" val="339658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104" y="345059"/>
            <a:ext cx="10192076" cy="544050"/>
          </a:xfrm>
        </p:spPr>
        <p:txBody>
          <a:bodyPr/>
          <a:lstStyle/>
          <a:p>
            <a:r>
              <a:rPr lang="zh-CN" altLang="en-US" sz="2400" dirty="0">
                <a:solidFill>
                  <a:schemeClr val="tx1"/>
                </a:solidFill>
              </a:rPr>
              <a:t>第二、三、四节</a:t>
            </a:r>
            <a:r>
              <a:rPr lang="en-US" altLang="zh-CN" sz="2400" dirty="0">
                <a:solidFill>
                  <a:schemeClr val="tx1"/>
                </a:solidFill>
              </a:rPr>
              <a:t>  </a:t>
            </a:r>
            <a:r>
              <a:rPr lang="zh-CN" altLang="en-US" sz="2400" dirty="0">
                <a:solidFill>
                  <a:schemeClr val="tx1"/>
                </a:solidFill>
              </a:rPr>
              <a:t>国共两党的抗争和战略三阶段</a:t>
            </a:r>
            <a:br>
              <a:rPr lang="zh-CN" altLang="en-US" sz="2400" dirty="0">
                <a:solidFill>
                  <a:schemeClr val="tx1"/>
                </a:solidFill>
              </a:rPr>
            </a:br>
            <a:endParaRPr lang="zh-CN" altLang="en-US" sz="2400" dirty="0">
              <a:solidFill>
                <a:schemeClr val="tx1"/>
              </a:solidFill>
            </a:endParaRPr>
          </a:p>
        </p:txBody>
      </p:sp>
      <p:sp>
        <p:nvSpPr>
          <p:cNvPr id="3" name="内容占位符 2"/>
          <p:cNvSpPr>
            <a:spLocks noGrp="1"/>
          </p:cNvSpPr>
          <p:nvPr>
            <p:ph idx="1"/>
          </p:nvPr>
        </p:nvSpPr>
        <p:spPr>
          <a:xfrm>
            <a:off x="1921719" y="1354185"/>
            <a:ext cx="4771139" cy="412952"/>
          </a:xfrm>
        </p:spPr>
        <p:txBody>
          <a:bodyPr>
            <a:noAutofit/>
          </a:bodyPr>
          <a:lstStyle/>
          <a:p>
            <a:pPr>
              <a:lnSpc>
                <a:spcPct val="100000"/>
              </a:lnSpc>
              <a:spcBef>
                <a:spcPts val="0"/>
              </a:spcBef>
            </a:pP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杨靖宇</a:t>
            </a:r>
            <a:r>
              <a:rPr lang="zh-CN" altLang="en-US" dirty="0">
                <a:latin typeface="黑体" panose="02010609060101010101" pitchFamily="49" charset="-122"/>
                <a:ea typeface="黑体" panose="02010609060101010101" pitchFamily="49" charset="-122"/>
                <a:sym typeface="微软雅黑" panose="020B0503020204020204" pitchFamily="34" charset="-122"/>
              </a:rPr>
              <a:t>东北抗日联军</a:t>
            </a:r>
            <a:r>
              <a:rPr lang="zh-CN" altLang="en-US" dirty="0">
                <a:latin typeface="黑体" panose="02010609060101010101" pitchFamily="49" charset="-122"/>
                <a:ea typeface="黑体" panose="02010609060101010101" pitchFamily="49" charset="-122"/>
                <a:cs typeface="黑体" panose="02010609060101010101" pitchFamily="49" charset="-122"/>
              </a:rPr>
              <a:t>第一路军总指挥</a:t>
            </a:r>
            <a:r>
              <a:rPr lang="zh-CN" altLang="en-US" dirty="0">
                <a:latin typeface="黑体" panose="02010609060101010101" pitchFamily="49" charset="-122"/>
                <a:ea typeface="黑体" panose="02010609060101010101" pitchFamily="49" charset="-122"/>
                <a:sym typeface="微软雅黑" panose="020B0503020204020204" pitchFamily="34" charset="-122"/>
              </a:rPr>
              <a:t>。共产党率领东北军队的英勇反抗</a:t>
            </a:r>
          </a:p>
        </p:txBody>
      </p:sp>
      <p:grpSp>
        <p:nvGrpSpPr>
          <p:cNvPr id="22" name="组合 21"/>
          <p:cNvGrpSpPr/>
          <p:nvPr/>
        </p:nvGrpSpPr>
        <p:grpSpPr>
          <a:xfrm>
            <a:off x="1625057" y="822149"/>
            <a:ext cx="461962" cy="5802521"/>
            <a:chOff x="705221" y="809183"/>
            <a:chExt cx="461962" cy="5802521"/>
          </a:xfrm>
          <a:solidFill>
            <a:srgbClr val="C00000"/>
          </a:solidFill>
        </p:grpSpPr>
        <p:cxnSp>
          <p:nvCxnSpPr>
            <p:cNvPr id="23" name="MH_Other_1"/>
            <p:cNvCxnSpPr/>
            <p:nvPr>
              <p:custDataLst>
                <p:tags r:id="rId6"/>
              </p:custDataLst>
            </p:nvPr>
          </p:nvCxnSpPr>
          <p:spPr>
            <a:xfrm flipH="1">
              <a:off x="936202" y="1292180"/>
              <a:ext cx="793" cy="4834940"/>
            </a:xfrm>
            <a:prstGeom prst="line">
              <a:avLst/>
            </a:prstGeom>
            <a:grpFill/>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MH_Other_2"/>
            <p:cNvSpPr/>
            <p:nvPr>
              <p:custDataLst>
                <p:tags r:id="rId7"/>
              </p:custDataLst>
            </p:nvPr>
          </p:nvSpPr>
          <p:spPr>
            <a:xfrm>
              <a:off x="705221" y="809183"/>
              <a:ext cx="461962" cy="461963"/>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defRPr/>
              </a:pPr>
              <a:r>
                <a:rPr lang="en-US" altLang="zh-CN" sz="1100" b="1" dirty="0">
                  <a:solidFill>
                    <a:prstClr val="white"/>
                  </a:solidFill>
                  <a:latin typeface="Calibri"/>
                  <a:ea typeface="+mn-ea"/>
                  <a:cs typeface="Arial" panose="020B0604020202020204" pitchFamily="34" charset="0"/>
                </a:rPr>
                <a:t>1931</a:t>
              </a:r>
              <a:endParaRPr lang="zh-CN" altLang="en-US" sz="1100" b="1" dirty="0">
                <a:solidFill>
                  <a:prstClr val="white"/>
                </a:solidFill>
                <a:latin typeface="Calibri"/>
                <a:ea typeface="+mn-ea"/>
                <a:cs typeface="Arial" panose="020B0604020202020204" pitchFamily="34" charset="0"/>
              </a:endParaRPr>
            </a:p>
          </p:txBody>
        </p:sp>
        <p:sp>
          <p:nvSpPr>
            <p:cNvPr id="25" name="MH_Other_7"/>
            <p:cNvSpPr/>
            <p:nvPr>
              <p:custDataLst>
                <p:tags r:id="rId8"/>
              </p:custDataLst>
            </p:nvPr>
          </p:nvSpPr>
          <p:spPr>
            <a:xfrm>
              <a:off x="705221" y="6148154"/>
              <a:ext cx="461962" cy="463550"/>
            </a:xfrm>
            <a:prstGeom prst="ellipse">
              <a:avLst/>
            </a:prstGeom>
            <a:grp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100" b="1" dirty="0">
                  <a:solidFill>
                    <a:prstClr val="white"/>
                  </a:solidFill>
                  <a:cs typeface="Arial" panose="020B0604020202020204" pitchFamily="34" charset="0"/>
                </a:rPr>
                <a:t>1935</a:t>
              </a:r>
              <a:endParaRPr lang="zh-CN" altLang="en-US" sz="1100" b="1" dirty="0">
                <a:solidFill>
                  <a:prstClr val="white"/>
                </a:solidFill>
                <a:cs typeface="Arial" panose="020B0604020202020204" pitchFamily="34" charset="0"/>
              </a:endParaRPr>
            </a:p>
          </p:txBody>
        </p:sp>
      </p:grpSp>
      <p:sp>
        <p:nvSpPr>
          <p:cNvPr id="26" name="MH_Other_3"/>
          <p:cNvSpPr/>
          <p:nvPr>
            <p:custDataLst>
              <p:tags r:id="rId1"/>
            </p:custDataLst>
          </p:nvPr>
        </p:nvSpPr>
        <p:spPr>
          <a:xfrm>
            <a:off x="1802856" y="1528496"/>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7" name="MH_Other_5"/>
          <p:cNvSpPr/>
          <p:nvPr>
            <p:custDataLst>
              <p:tags r:id="rId2"/>
            </p:custDataLst>
          </p:nvPr>
        </p:nvSpPr>
        <p:spPr>
          <a:xfrm>
            <a:off x="1813769" y="261275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8" name="MH_Other_6"/>
          <p:cNvSpPr/>
          <p:nvPr>
            <p:custDataLst>
              <p:tags r:id="rId3"/>
            </p:custDataLst>
          </p:nvPr>
        </p:nvSpPr>
        <p:spPr>
          <a:xfrm>
            <a:off x="1802063" y="4801765"/>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29" name="MH_Other_6"/>
          <p:cNvSpPr/>
          <p:nvPr>
            <p:custDataLst>
              <p:tags r:id="rId4"/>
            </p:custDataLst>
          </p:nvPr>
        </p:nvSpPr>
        <p:spPr>
          <a:xfrm>
            <a:off x="1802856" y="3736123"/>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0" name="MH_Other_6"/>
          <p:cNvSpPr/>
          <p:nvPr>
            <p:custDataLst>
              <p:tags r:id="rId5"/>
            </p:custDataLst>
          </p:nvPr>
        </p:nvSpPr>
        <p:spPr>
          <a:xfrm>
            <a:off x="1802856" y="5904012"/>
            <a:ext cx="107950" cy="107950"/>
          </a:xfrm>
          <a:prstGeom prst="ellipse">
            <a:avLst/>
          </a:prstGeom>
          <a:solidFill>
            <a:srgbClr val="FFFFF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b="1">
              <a:solidFill>
                <a:srgbClr val="4D4D4D"/>
              </a:solidFill>
              <a:cs typeface="Arial" panose="020B0604020202020204" pitchFamily="34" charset="0"/>
            </a:endParaRPr>
          </a:p>
        </p:txBody>
      </p:sp>
      <p:sp>
        <p:nvSpPr>
          <p:cNvPr id="31" name="TextBox 30"/>
          <p:cNvSpPr txBox="1"/>
          <p:nvPr/>
        </p:nvSpPr>
        <p:spPr>
          <a:xfrm>
            <a:off x="672079" y="1397805"/>
            <a:ext cx="850341" cy="369332"/>
          </a:xfrm>
          <a:prstGeom prst="rect">
            <a:avLst/>
          </a:prstGeom>
          <a:noFill/>
        </p:spPr>
        <p:txBody>
          <a:bodyPr wrap="square" rtlCol="0">
            <a:spAutoFit/>
          </a:bodyPr>
          <a:lstStyle/>
          <a:p>
            <a:r>
              <a:rPr lang="en-US" altLang="zh-CN" dirty="0">
                <a:solidFill>
                  <a:prstClr val="black"/>
                </a:solidFill>
              </a:rPr>
              <a:t>1932.2</a:t>
            </a:r>
            <a:endParaRPr lang="zh-CN" altLang="en-US" dirty="0">
              <a:solidFill>
                <a:prstClr val="black"/>
              </a:solidFill>
            </a:endParaRPr>
          </a:p>
        </p:txBody>
      </p:sp>
      <p:sp>
        <p:nvSpPr>
          <p:cNvPr id="32" name="TextBox 31"/>
          <p:cNvSpPr txBox="1"/>
          <p:nvPr/>
        </p:nvSpPr>
        <p:spPr>
          <a:xfrm>
            <a:off x="672079" y="2482062"/>
            <a:ext cx="850341" cy="369332"/>
          </a:xfrm>
          <a:prstGeom prst="rect">
            <a:avLst/>
          </a:prstGeom>
          <a:noFill/>
        </p:spPr>
        <p:txBody>
          <a:bodyPr wrap="square" rtlCol="0">
            <a:spAutoFit/>
          </a:bodyPr>
          <a:lstStyle/>
          <a:p>
            <a:r>
              <a:rPr lang="en-US" altLang="zh-CN" dirty="0">
                <a:solidFill>
                  <a:prstClr val="black"/>
                </a:solidFill>
              </a:rPr>
              <a:t>1933.5</a:t>
            </a:r>
            <a:endParaRPr lang="zh-CN" altLang="en-US" dirty="0">
              <a:solidFill>
                <a:prstClr val="black"/>
              </a:solidFill>
            </a:endParaRPr>
          </a:p>
        </p:txBody>
      </p:sp>
      <p:sp>
        <p:nvSpPr>
          <p:cNvPr id="33" name="矩形 32"/>
          <p:cNvSpPr/>
          <p:nvPr/>
        </p:nvSpPr>
        <p:spPr>
          <a:xfrm>
            <a:off x="1921719" y="2343562"/>
            <a:ext cx="6096000" cy="646331"/>
          </a:xfrm>
          <a:prstGeom prst="rect">
            <a:avLst/>
          </a:prstGeom>
        </p:spPr>
        <p:txBody>
          <a:bodyPr>
            <a:spAutoFit/>
          </a:bodyPr>
          <a:lstStyle/>
          <a:p>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冯玉祥和吉鸿昌</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在张家口成立了</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察哈尔民众抗日同盟军</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，并谋求同共产党合作。</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4" name="TextBox 33"/>
          <p:cNvSpPr txBox="1"/>
          <p:nvPr/>
        </p:nvSpPr>
        <p:spPr>
          <a:xfrm>
            <a:off x="672079" y="3605432"/>
            <a:ext cx="1055613" cy="369332"/>
          </a:xfrm>
          <a:prstGeom prst="rect">
            <a:avLst/>
          </a:prstGeom>
          <a:noFill/>
        </p:spPr>
        <p:txBody>
          <a:bodyPr wrap="square" rtlCol="0">
            <a:spAutoFit/>
          </a:bodyPr>
          <a:lstStyle/>
          <a:p>
            <a:r>
              <a:rPr lang="en-US" altLang="zh-CN" dirty="0">
                <a:solidFill>
                  <a:prstClr val="black"/>
                </a:solidFill>
              </a:rPr>
              <a:t>1933.11</a:t>
            </a:r>
            <a:endParaRPr lang="zh-CN" altLang="en-US" dirty="0">
              <a:solidFill>
                <a:prstClr val="black"/>
              </a:solidFill>
            </a:endParaRPr>
          </a:p>
        </p:txBody>
      </p:sp>
      <p:sp>
        <p:nvSpPr>
          <p:cNvPr id="36" name="矩形 35"/>
          <p:cNvSpPr/>
          <p:nvPr/>
        </p:nvSpPr>
        <p:spPr>
          <a:xfrm>
            <a:off x="1921719" y="3466932"/>
            <a:ext cx="6096000" cy="646331"/>
          </a:xfrm>
          <a:prstGeom prst="rect">
            <a:avLst/>
          </a:prstGeom>
        </p:spPr>
        <p:txBody>
          <a:bodyPr>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在福州发动抗日反蒋事变的国民党爱国将领是</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蔡廷锴、蒋光鼐</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，又称“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福建事变</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37" name="TextBox 36"/>
          <p:cNvSpPr txBox="1"/>
          <p:nvPr/>
        </p:nvSpPr>
        <p:spPr>
          <a:xfrm>
            <a:off x="672079" y="4671074"/>
            <a:ext cx="1055613" cy="338554"/>
          </a:xfrm>
          <a:prstGeom prst="rect">
            <a:avLst/>
          </a:prstGeom>
          <a:noFill/>
        </p:spPr>
        <p:txBody>
          <a:bodyPr wrap="square" rtlCol="0">
            <a:spAutoFit/>
          </a:bodyPr>
          <a:lstStyle/>
          <a:p>
            <a:r>
              <a:rPr lang="en-US" altLang="zh-CN" sz="1600" dirty="0">
                <a:solidFill>
                  <a:prstClr val="black"/>
                </a:solidFill>
              </a:rPr>
              <a:t>1935.12.9</a:t>
            </a:r>
            <a:endParaRPr lang="zh-CN" altLang="en-US" sz="1600" dirty="0">
              <a:solidFill>
                <a:prstClr val="black"/>
              </a:solidFill>
            </a:endParaRPr>
          </a:p>
        </p:txBody>
      </p:sp>
      <p:sp>
        <p:nvSpPr>
          <p:cNvPr id="39" name="TextBox 38"/>
          <p:cNvSpPr txBox="1"/>
          <p:nvPr/>
        </p:nvSpPr>
        <p:spPr>
          <a:xfrm>
            <a:off x="672079" y="5788710"/>
            <a:ext cx="1055613" cy="369332"/>
          </a:xfrm>
          <a:prstGeom prst="rect">
            <a:avLst/>
          </a:prstGeom>
          <a:noFill/>
        </p:spPr>
        <p:txBody>
          <a:bodyPr wrap="square" rtlCol="0">
            <a:spAutoFit/>
          </a:bodyPr>
          <a:lstStyle/>
          <a:p>
            <a:r>
              <a:rPr lang="en-US" altLang="zh-CN" dirty="0">
                <a:solidFill>
                  <a:prstClr val="black"/>
                </a:solidFill>
              </a:rPr>
              <a:t>1935.12</a:t>
            </a:r>
            <a:endParaRPr lang="zh-CN" altLang="en-US" dirty="0">
              <a:solidFill>
                <a:prstClr val="black"/>
              </a:solidFill>
            </a:endParaRPr>
          </a:p>
        </p:txBody>
      </p:sp>
      <p:sp>
        <p:nvSpPr>
          <p:cNvPr id="41" name="TextBox 40"/>
          <p:cNvSpPr txBox="1"/>
          <p:nvPr/>
        </p:nvSpPr>
        <p:spPr>
          <a:xfrm>
            <a:off x="2296499" y="868464"/>
            <a:ext cx="3581788" cy="369332"/>
          </a:xfrm>
          <a:prstGeom prst="rect">
            <a:avLst/>
          </a:prstGeom>
          <a:solidFill>
            <a:srgbClr val="C00000"/>
          </a:solidFill>
        </p:spPr>
        <p:txBody>
          <a:bodyPr wrap="square" rtlCol="0">
            <a:spAutoFit/>
          </a:bodyPr>
          <a:lstStyle/>
          <a:p>
            <a:r>
              <a:rPr lang="zh-CN" altLang="en-US" dirty="0">
                <a:solidFill>
                  <a:prstClr val="white"/>
                </a:solidFill>
                <a:latin typeface="黑体" panose="02010609060101010101" pitchFamily="49" charset="-122"/>
                <a:ea typeface="黑体" panose="02010609060101010101" pitchFamily="49" charset="-122"/>
              </a:rPr>
              <a:t>抗战早期以共产党为核心的反击</a:t>
            </a:r>
          </a:p>
        </p:txBody>
      </p:sp>
      <p:grpSp>
        <p:nvGrpSpPr>
          <p:cNvPr id="4" name="组 3"/>
          <p:cNvGrpSpPr/>
          <p:nvPr/>
        </p:nvGrpSpPr>
        <p:grpSpPr>
          <a:xfrm>
            <a:off x="7129463" y="86137"/>
            <a:ext cx="4912463" cy="2157413"/>
            <a:chOff x="2436551" y="2150088"/>
            <a:chExt cx="6931385" cy="3288109"/>
          </a:xfrm>
        </p:grpSpPr>
        <p:sp>
          <p:nvSpPr>
            <p:cNvPr id="35" name="左大括号 34"/>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2" name="圆角矩形 41"/>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国民党正面战场的主要战役</a:t>
              </a:r>
            </a:p>
          </p:txBody>
        </p:sp>
        <p:sp>
          <p:nvSpPr>
            <p:cNvPr id="43" name="圆角矩形 42"/>
            <p:cNvSpPr/>
            <p:nvPr/>
          </p:nvSpPr>
          <p:spPr>
            <a:xfrm>
              <a:off x="2436551" y="3160886"/>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第二、三、四节：</a:t>
              </a: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国共两党的抗争和</a:t>
              </a:r>
              <a:endParaRPr lang="en-US" altLang="zh-CN"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endParaRPr>
            </a:p>
            <a:p>
              <a:pPr algn="ctr"/>
              <a:r>
                <a:rPr lang="zh-CN" altLang="en-US" sz="1600" dirty="0">
                  <a:solidFill>
                    <a:prstClr val="black"/>
                  </a:solidFill>
                  <a:latin typeface="黑体" panose="02010609060101010101" pitchFamily="49" charset="-122"/>
                  <a:ea typeface="黑体" panose="02010609060101010101" pitchFamily="49" charset="-122"/>
                  <a:cs typeface="黑体" panose="02010609060101010101" pitchFamily="49" charset="-122"/>
                  <a:sym typeface="+mn-ea"/>
                </a:rPr>
                <a:t>战略三阶段</a:t>
              </a:r>
            </a:p>
          </p:txBody>
        </p:sp>
        <p:sp>
          <p:nvSpPr>
            <p:cNvPr id="44" name="圆角矩形 43"/>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抗战早期以共产党为核心的反击</a:t>
              </a:r>
            </a:p>
          </p:txBody>
        </p:sp>
        <p:sp>
          <p:nvSpPr>
            <p:cNvPr id="45" name="圆角矩形 44"/>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国共尝试第二次</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合作</a:t>
              </a:r>
            </a:p>
          </p:txBody>
        </p:sp>
        <p:sp>
          <p:nvSpPr>
            <p:cNvPr id="46" name="圆角矩形 45"/>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共产党在大后方战场的抗争</a:t>
              </a:r>
            </a:p>
          </p:txBody>
        </p:sp>
      </p:grpSp>
      <p:sp>
        <p:nvSpPr>
          <p:cNvPr id="47" name="文本框 46"/>
          <p:cNvSpPr txBox="1"/>
          <p:nvPr/>
        </p:nvSpPr>
        <p:spPr>
          <a:xfrm>
            <a:off x="380075" y="-12512"/>
            <a:ext cx="6207906" cy="400110"/>
          </a:xfrm>
          <a:prstGeom prst="rect">
            <a:avLst/>
          </a:prstGeom>
          <a:noFill/>
        </p:spPr>
        <p:txBody>
          <a:bodyPr wrap="square" rtlCol="0">
            <a:spAutoFit/>
          </a:bodyPr>
          <a:lstStyle/>
          <a:p>
            <a:r>
              <a:rPr kumimoji="1" lang="en-US" altLang="zh-CN" sz="1000" dirty="0">
                <a:solidFill>
                  <a:schemeClr val="bg1">
                    <a:lumMod val="95000"/>
                  </a:schemeClr>
                </a:solidFill>
              </a:rPr>
              <a:t>6.2.2</a:t>
            </a:r>
            <a:r>
              <a:rPr kumimoji="1" lang="zh-CN" altLang="en-US" sz="1000" dirty="0">
                <a:solidFill>
                  <a:schemeClr val="bg1">
                    <a:lumMod val="95000"/>
                  </a:schemeClr>
                </a:solidFill>
              </a:rPr>
              <a:t>抗日救亡运动和共产党人与部分国民党人合作抗日</a:t>
            </a:r>
            <a:endParaRPr kumimoji="1" lang="en-US" altLang="zh-CN" sz="1000" dirty="0">
              <a:solidFill>
                <a:schemeClr val="bg1">
                  <a:lumMod val="95000"/>
                </a:schemeClr>
              </a:solidFill>
            </a:endParaRPr>
          </a:p>
          <a:p>
            <a:r>
              <a:rPr kumimoji="1" lang="en-US" altLang="zh-CN" sz="1000" dirty="0">
                <a:solidFill>
                  <a:schemeClr val="bg1">
                    <a:lumMod val="95000"/>
                  </a:schemeClr>
                </a:solidFill>
              </a:rPr>
              <a:t>6.2.3.1</a:t>
            </a:r>
            <a:r>
              <a:rPr kumimoji="1" lang="zh-CN" altLang="en-US" sz="1000" dirty="0">
                <a:solidFill>
                  <a:schemeClr val="bg1">
                    <a:lumMod val="95000"/>
                  </a:schemeClr>
                </a:solidFill>
              </a:rPr>
              <a:t>一二</a:t>
            </a:r>
            <a:r>
              <a:rPr kumimoji="1" lang="en-US" altLang="zh-CN" sz="1000" dirty="0">
                <a:solidFill>
                  <a:schemeClr val="bg1">
                    <a:lumMod val="95000"/>
                  </a:schemeClr>
                </a:solidFill>
              </a:rPr>
              <a:t>·</a:t>
            </a:r>
            <a:r>
              <a:rPr kumimoji="1" lang="zh-CN" altLang="en-US" sz="1000" dirty="0">
                <a:solidFill>
                  <a:schemeClr val="bg1">
                    <a:lumMod val="95000"/>
                  </a:schemeClr>
                </a:solidFill>
              </a:rPr>
              <a:t>九运动和共产党提出抗日民族统一战线新政策</a:t>
            </a:r>
          </a:p>
        </p:txBody>
      </p:sp>
      <p:sp>
        <p:nvSpPr>
          <p:cNvPr id="48" name="文本框 47"/>
          <p:cNvSpPr txBox="1"/>
          <p:nvPr/>
        </p:nvSpPr>
        <p:spPr>
          <a:xfrm>
            <a:off x="10243605" y="6211669"/>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116</a:t>
            </a:r>
            <a:r>
              <a:rPr kumimoji="1" lang="zh-CN" altLang="en-US" dirty="0"/>
              <a:t>页</a:t>
            </a:r>
          </a:p>
        </p:txBody>
      </p:sp>
      <p:sp>
        <p:nvSpPr>
          <p:cNvPr id="50" name="五边形 49"/>
          <p:cNvSpPr/>
          <p:nvPr/>
        </p:nvSpPr>
        <p:spPr>
          <a:xfrm>
            <a:off x="10083799" y="6179382"/>
            <a:ext cx="2133809"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513178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45125" y="2428789"/>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20" name="左大括号 19"/>
          <p:cNvSpPr/>
          <p:nvPr/>
        </p:nvSpPr>
        <p:spPr>
          <a:xfrm>
            <a:off x="2220386" y="108010"/>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2436551" y="108010"/>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523483"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23" name="圆角矩形 22"/>
          <p:cNvSpPr/>
          <p:nvPr/>
        </p:nvSpPr>
        <p:spPr>
          <a:xfrm>
            <a:off x="2447385" y="243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国民党的正面战场与大后方的抗日民主运动</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圆角矩形 23"/>
          <p:cNvSpPr/>
          <p:nvPr/>
        </p:nvSpPr>
        <p:spPr>
          <a:xfrm>
            <a:off x="2470607" y="359727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第四节：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中国共产党成为抗日战争的中流砥柱</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5" name="左大括号 24"/>
          <p:cNvSpPr/>
          <p:nvPr/>
        </p:nvSpPr>
        <p:spPr>
          <a:xfrm>
            <a:off x="6157906" y="3970932"/>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0" name="圆角矩形 29"/>
          <p:cNvSpPr/>
          <p:nvPr/>
        </p:nvSpPr>
        <p:spPr>
          <a:xfrm>
            <a:off x="2436551" y="1271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从局部抗战到全国性抗战 </a:t>
            </a:r>
          </a:p>
        </p:txBody>
      </p:sp>
      <p:sp>
        <p:nvSpPr>
          <p:cNvPr id="31" name="圆角矩形 30"/>
          <p:cNvSpPr/>
          <p:nvPr/>
        </p:nvSpPr>
        <p:spPr>
          <a:xfrm>
            <a:off x="6388359" y="3970932"/>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抗日战争的胜利</a:t>
            </a:r>
          </a:p>
        </p:txBody>
      </p:sp>
      <p:sp>
        <p:nvSpPr>
          <p:cNvPr id="33" name="圆角矩形 32"/>
          <p:cNvSpPr/>
          <p:nvPr/>
        </p:nvSpPr>
        <p:spPr>
          <a:xfrm>
            <a:off x="6388359" y="4894356"/>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意义</a:t>
            </a:r>
            <a:r>
              <a:rPr lang="zh-CN" altLang="en-US" sz="2000" dirty="0">
                <a:solidFill>
                  <a:schemeClr val="tx1"/>
                </a:solidFill>
                <a:latin typeface="黑体" panose="02010609060101010101" pitchFamily="49" charset="-122"/>
                <a:ea typeface="黑体" panose="02010609060101010101" pitchFamily="49" charset="-122"/>
              </a:rPr>
              <a:t>及原因</a:t>
            </a:r>
          </a:p>
        </p:txBody>
      </p:sp>
      <p:sp>
        <p:nvSpPr>
          <p:cNvPr id="34" name="圆角矩形 33"/>
          <p:cNvSpPr/>
          <p:nvPr/>
        </p:nvSpPr>
        <p:spPr>
          <a:xfrm>
            <a:off x="6388359" y="5809925"/>
            <a:ext cx="3064064" cy="69646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中国的抗战在世界反法西斯战争中的地位</a:t>
            </a:r>
          </a:p>
        </p:txBody>
      </p:sp>
    </p:spTree>
    <p:extLst>
      <p:ext uri="{BB962C8B-B14F-4D97-AF65-F5344CB8AC3E}">
        <p14:creationId xmlns:p14="http://schemas.microsoft.com/office/powerpoint/2010/main" val="13413459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0836" y="468550"/>
            <a:ext cx="10192076" cy="544050"/>
          </a:xfrm>
        </p:spPr>
        <p:txBody>
          <a:bodyPr/>
          <a:lstStyle/>
          <a:p>
            <a:r>
              <a:rPr lang="zh-CN" altLang="en-US" sz="2400" dirty="0">
                <a:solidFill>
                  <a:schemeClr val="tx1"/>
                </a:solidFill>
              </a:rPr>
              <a:t>第五节  抗日战争的胜利及其意义  </a:t>
            </a:r>
          </a:p>
        </p:txBody>
      </p:sp>
      <p:sp>
        <p:nvSpPr>
          <p:cNvPr id="3" name="内容占位符 2"/>
          <p:cNvSpPr>
            <a:spLocks noGrp="1"/>
          </p:cNvSpPr>
          <p:nvPr>
            <p:ph idx="1"/>
          </p:nvPr>
        </p:nvSpPr>
        <p:spPr>
          <a:xfrm>
            <a:off x="738446" y="1513618"/>
            <a:ext cx="11285232" cy="4351338"/>
          </a:xfrm>
        </p:spPr>
        <p:txBody>
          <a:bodyPr>
            <a:noAutofit/>
          </a:bodyPr>
          <a:lstStyle/>
          <a:p>
            <a:pPr>
              <a:lnSpc>
                <a:spcPct val="200000"/>
              </a:lnSpc>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中国的抗战在世界反法西斯战争中的地位</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成为联合国的创始国和五个常任理事国之一。</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中国抗战是世界反法西斯战争的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主战场，</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减轻了其他战场的压力。</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为反法西斯国家提供了大量</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战略物资和军事</a:t>
            </a:r>
            <a:r>
              <a:rPr lang="zh-CN" altLang="en-US" sz="2000"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情报</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sz="2000" dirty="0">
                <a:latin typeface="黑体" panose="02010609060101010101" pitchFamily="49" charset="-122"/>
                <a:ea typeface="黑体" panose="02010609060101010101" pitchFamily="49" charset="-122"/>
              </a:rPr>
              <a:t>  </a:t>
            </a:r>
          </a:p>
        </p:txBody>
      </p:sp>
      <p:pic>
        <p:nvPicPr>
          <p:cNvPr id="4" name="图片 3"/>
          <p:cNvPicPr>
            <a:picLocks noChangeAspect="1"/>
          </p:cNvPicPr>
          <p:nvPr/>
        </p:nvPicPr>
        <p:blipFill>
          <a:blip r:embed="rId2"/>
          <a:stretch>
            <a:fillRect/>
          </a:stretch>
        </p:blipFill>
        <p:spPr>
          <a:xfrm>
            <a:off x="5631189" y="1709067"/>
            <a:ext cx="1499746" cy="451143"/>
          </a:xfrm>
          <a:prstGeom prst="rect">
            <a:avLst/>
          </a:prstGeom>
        </p:spPr>
      </p:pic>
      <p:grpSp>
        <p:nvGrpSpPr>
          <p:cNvPr id="16" name="组 15"/>
          <p:cNvGrpSpPr/>
          <p:nvPr/>
        </p:nvGrpSpPr>
        <p:grpSpPr>
          <a:xfrm>
            <a:off x="6076874" y="0"/>
            <a:ext cx="6037711" cy="1713688"/>
            <a:chOff x="2523483" y="3970932"/>
            <a:chExt cx="6928940" cy="2535460"/>
          </a:xfrm>
        </p:grpSpPr>
        <p:sp>
          <p:nvSpPr>
            <p:cNvPr id="6" name="圆角矩形 5"/>
            <p:cNvSpPr/>
            <p:nvPr/>
          </p:nvSpPr>
          <p:spPr>
            <a:xfrm>
              <a:off x="2523483"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第五节：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7" name="左大括号 6"/>
            <p:cNvSpPr/>
            <p:nvPr/>
          </p:nvSpPr>
          <p:spPr>
            <a:xfrm>
              <a:off x="6157906" y="3970932"/>
              <a:ext cx="264509" cy="25354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88359" y="3970932"/>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抗日战争的胜利</a:t>
              </a:r>
            </a:p>
          </p:txBody>
        </p:sp>
        <p:sp>
          <p:nvSpPr>
            <p:cNvPr id="9" name="圆角矩形 8"/>
            <p:cNvSpPr/>
            <p:nvPr/>
          </p:nvSpPr>
          <p:spPr>
            <a:xfrm>
              <a:off x="6388359" y="4894356"/>
              <a:ext cx="3064064" cy="69646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意义及原因</a:t>
              </a:r>
            </a:p>
          </p:txBody>
        </p:sp>
        <p:sp>
          <p:nvSpPr>
            <p:cNvPr id="10" name="圆角矩形 9"/>
            <p:cNvSpPr/>
            <p:nvPr/>
          </p:nvSpPr>
          <p:spPr>
            <a:xfrm>
              <a:off x="6388359" y="5809925"/>
              <a:ext cx="3064064" cy="68963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中国的抗战在世界反法西斯战争中的地位</a:t>
              </a:r>
            </a:p>
          </p:txBody>
        </p:sp>
      </p:grpSp>
      <p:sp>
        <p:nvSpPr>
          <p:cNvPr id="11" name="文本框 10"/>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6.5.3</a:t>
            </a:r>
            <a:r>
              <a:rPr kumimoji="1" lang="zh-CN" altLang="en-US" sz="1000" dirty="0">
                <a:solidFill>
                  <a:schemeClr val="bg1">
                    <a:lumMod val="95000"/>
                  </a:schemeClr>
                </a:solidFill>
              </a:rPr>
              <a:t>中国人民抗日战争在世界反法西斯战争中的地位</a:t>
            </a:r>
          </a:p>
        </p:txBody>
      </p:sp>
      <p:sp>
        <p:nvSpPr>
          <p:cNvPr id="12" name="矩形 11"/>
          <p:cNvSpPr/>
          <p:nvPr/>
        </p:nvSpPr>
        <p:spPr>
          <a:xfrm>
            <a:off x="6732647" y="2961275"/>
            <a:ext cx="2877711" cy="400110"/>
          </a:xfrm>
          <a:prstGeom prst="rect">
            <a:avLst/>
          </a:prstGeom>
        </p:spPr>
        <p:txBody>
          <a:bodyPr wrap="none">
            <a:spAutoFit/>
          </a:bodyPr>
          <a:lstStyle/>
          <a:p>
            <a:r>
              <a:rPr lang="zh-CN" altLang="en-US" sz="2000" dirty="0" smtClean="0">
                <a:solidFill>
                  <a:srgbClr val="C00000"/>
                </a:solidFill>
                <a:latin typeface="黑体" pitchFamily="49" charset="-122"/>
                <a:ea typeface="黑体" pitchFamily="49" charset="-122"/>
                <a:sym typeface="微软雅黑" pitchFamily="34" charset="-122"/>
              </a:rPr>
              <a:t>董必武 联合国制宪会议</a:t>
            </a:r>
            <a:endParaRPr lang="zh-CN" altLang="en-US" sz="2000" dirty="0"/>
          </a:p>
        </p:txBody>
      </p:sp>
    </p:spTree>
    <p:extLst>
      <p:ext uri="{BB962C8B-B14F-4D97-AF65-F5344CB8AC3E}">
        <p14:creationId xmlns:p14="http://schemas.microsoft.com/office/powerpoint/2010/main" val="37242688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     ）在</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1945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月发表了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对日寇的最后一战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的声明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朱德</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周恩来</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彭德怀</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毛泽东</a:t>
            </a:r>
          </a:p>
        </p:txBody>
      </p:sp>
    </p:spTree>
    <p:extLst>
      <p:ext uri="{BB962C8B-B14F-4D97-AF65-F5344CB8AC3E}">
        <p14:creationId xmlns:p14="http://schemas.microsoft.com/office/powerpoint/2010/main" val="23656501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3416320"/>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）在</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1945</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8</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月发表了</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对日寇的最后一战</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的声明</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朱德</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周恩来</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彭德怀</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毛泽东</a:t>
            </a:r>
          </a:p>
        </p:txBody>
      </p:sp>
    </p:spTree>
    <p:extLst>
      <p:ext uri="{BB962C8B-B14F-4D97-AF65-F5344CB8AC3E}">
        <p14:creationId xmlns:p14="http://schemas.microsoft.com/office/powerpoint/2010/main" val="22100424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524315"/>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下列对中国人民抗日战争胜利的基本经验表述不正确的是（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以爱国主义为核心的伟大民族精神是中国人民抗日战争胜利的决定因素</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中国共产党的中流砥柱作用</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世界所有爱好和平与正义的国家和人民、国际组织以及各种反法西斯力量的同情和支持</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同盟国的军事援助是中国人民抗日战争胜利的最重要法宝</a:t>
            </a:r>
          </a:p>
        </p:txBody>
      </p:sp>
    </p:spTree>
    <p:extLst>
      <p:ext uri="{BB962C8B-B14F-4D97-AF65-F5344CB8AC3E}">
        <p14:creationId xmlns:p14="http://schemas.microsoft.com/office/powerpoint/2010/main" val="39768762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244113"/>
            <a:ext cx="11064274" cy="4524315"/>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下列对中国人民抗日战争胜利的基本经验表述不正确的是（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以爱国主义为核心的伟大民族精神是中国人民抗日战争胜利的决定因素</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中国共产党的中流砥柱作用</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世界所有爱好和平与正义的国家和人民、国际组织以及各种反法西斯力量的同情和支持</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同盟国的军事援助是中国人民抗日战争胜利的最重要法宝</a:t>
            </a:r>
          </a:p>
        </p:txBody>
      </p:sp>
      <p:sp>
        <p:nvSpPr>
          <p:cNvPr id="5" name="文本框 4"/>
          <p:cNvSpPr txBox="1"/>
          <p:nvPr/>
        </p:nvSpPr>
        <p:spPr>
          <a:xfrm>
            <a:off x="9601199" y="6211669"/>
            <a:ext cx="2743201" cy="646331"/>
          </a:xfrm>
          <a:prstGeom prst="rect">
            <a:avLst/>
          </a:prstGeom>
          <a:noFill/>
        </p:spPr>
        <p:txBody>
          <a:bodyPr wrap="square" rtlCol="0">
            <a:spAutoFit/>
          </a:bodyPr>
          <a:lstStyle/>
          <a:p>
            <a:r>
              <a:rPr lang="zh-CN" altLang="en-US" dirty="0"/>
              <a:t>本章题目练习及历年</a:t>
            </a:r>
            <a:endParaRPr lang="en-US" altLang="zh-CN" dirty="0"/>
          </a:p>
          <a:p>
            <a:r>
              <a:rPr lang="zh-CN" altLang="en-US" dirty="0"/>
              <a:t>真题</a:t>
            </a:r>
            <a:r>
              <a:rPr kumimoji="1" lang="zh-CN" altLang="en-US" dirty="0"/>
              <a:t>见尚德教材</a:t>
            </a:r>
            <a:r>
              <a:rPr lang="en-US" altLang="zh-CN" dirty="0"/>
              <a:t>112</a:t>
            </a:r>
            <a:r>
              <a:rPr kumimoji="1" lang="zh-CN" altLang="en-US" dirty="0"/>
              <a:t>页</a:t>
            </a:r>
          </a:p>
        </p:txBody>
      </p:sp>
      <p:sp>
        <p:nvSpPr>
          <p:cNvPr id="6" name="五边形 5"/>
          <p:cNvSpPr/>
          <p:nvPr/>
        </p:nvSpPr>
        <p:spPr>
          <a:xfrm>
            <a:off x="9601199" y="6179382"/>
            <a:ext cx="2616410"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324699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r>
              <a:rPr lang="zh-CN" altLang="en-US" dirty="0">
                <a:solidFill>
                  <a:schemeClr val="tx1"/>
                </a:solidFill>
              </a:rPr>
              <a:t>抗战之路</a:t>
            </a:r>
          </a:p>
        </p:txBody>
      </p:sp>
      <p:cxnSp>
        <p:nvCxnSpPr>
          <p:cNvPr id="4" name="MH_Other_6"/>
          <p:cNvCxnSpPr/>
          <p:nvPr>
            <p:custDataLst>
              <p:tags r:id="rId1"/>
            </p:custDataLst>
          </p:nvPr>
        </p:nvCxnSpPr>
        <p:spPr>
          <a:xfrm flipV="1">
            <a:off x="1343283" y="3447309"/>
            <a:ext cx="9828374" cy="33008"/>
          </a:xfrm>
          <a:prstGeom prst="line">
            <a:avLst/>
          </a:prstGeom>
          <a:solidFill>
            <a:schemeClr val="bg1"/>
          </a:solidFill>
          <a:ln w="28575">
            <a:solidFill>
              <a:srgbClr val="C23C0D"/>
            </a:solidFill>
          </a:ln>
        </p:spPr>
      </p:cxnSp>
      <p:sp>
        <p:nvSpPr>
          <p:cNvPr id="5" name="MH_Other_7"/>
          <p:cNvSpPr/>
          <p:nvPr>
            <p:custDataLst>
              <p:tags r:id="rId2"/>
            </p:custDataLst>
          </p:nvPr>
        </p:nvSpPr>
        <p:spPr>
          <a:xfrm>
            <a:off x="219335" y="3308867"/>
            <a:ext cx="1375050" cy="355600"/>
          </a:xfrm>
          <a:prstGeom prst="roundRect">
            <a:avLst>
              <a:gd name="adj" fmla="val 44384"/>
            </a:avLst>
          </a:prstGeom>
          <a:solidFill>
            <a:schemeClr val="bg1"/>
          </a:solidFill>
          <a:ln w="28575">
            <a:solidFill>
              <a:srgbClr val="C23C0D"/>
            </a:solidFill>
          </a:ln>
        </p:spPr>
        <p:txBody>
          <a:bodyPr anchor="ctr"/>
          <a:lstStyle/>
          <a:p>
            <a:pPr algn="ctr">
              <a:lnSpc>
                <a:spcPct val="120000"/>
              </a:lnSpc>
              <a:defRPr/>
            </a:pPr>
            <a:r>
              <a:rPr lang="en-US" altLang="zh-CN" sz="1600" smtClean="0">
                <a:solidFill>
                  <a:srgbClr val="C23C0D"/>
                </a:solidFill>
                <a:latin typeface="方正清刻本悦宋简体" panose="02000000000000000000" pitchFamily="2" charset="-122"/>
                <a:ea typeface="方正清刻本悦宋简体" panose="02000000000000000000" pitchFamily="2" charset="-122"/>
              </a:rPr>
              <a:t>1931.9.18</a:t>
            </a:r>
            <a:endParaRPr lang="en-US" altLang="zh-CN" sz="1600" dirty="0" smtClean="0">
              <a:solidFill>
                <a:srgbClr val="C23C0D"/>
              </a:solidFill>
              <a:latin typeface="方正清刻本悦宋简体" panose="02000000000000000000" pitchFamily="2" charset="-122"/>
              <a:ea typeface="方正清刻本悦宋简体" panose="02000000000000000000" pitchFamily="2" charset="-122"/>
            </a:endParaRPr>
          </a:p>
        </p:txBody>
      </p:sp>
      <p:sp>
        <p:nvSpPr>
          <p:cNvPr id="6" name="MH_Other_8"/>
          <p:cNvSpPr/>
          <p:nvPr>
            <p:custDataLst>
              <p:tags r:id="rId3"/>
            </p:custDataLst>
          </p:nvPr>
        </p:nvSpPr>
        <p:spPr>
          <a:xfrm>
            <a:off x="1676716" y="3301422"/>
            <a:ext cx="1373020"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smtClean="0">
                <a:solidFill>
                  <a:srgbClr val="C23C0D"/>
                </a:solidFill>
                <a:latin typeface="方正清刻本悦宋简体" panose="02000000000000000000" pitchFamily="2" charset="-122"/>
                <a:ea typeface="方正清刻本悦宋简体" panose="02000000000000000000" pitchFamily="2" charset="-122"/>
                <a:sym typeface="+mn-ea"/>
              </a:rPr>
              <a:t>1935.12.9</a:t>
            </a:r>
          </a:p>
        </p:txBody>
      </p:sp>
      <p:sp>
        <p:nvSpPr>
          <p:cNvPr id="7" name="MH_Other_9"/>
          <p:cNvSpPr/>
          <p:nvPr>
            <p:custDataLst>
              <p:tags r:id="rId4"/>
            </p:custDataLst>
          </p:nvPr>
        </p:nvSpPr>
        <p:spPr>
          <a:xfrm>
            <a:off x="3125955" y="3308867"/>
            <a:ext cx="1549401"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dirty="0" smtClean="0">
                <a:solidFill>
                  <a:srgbClr val="C23C0D"/>
                </a:solidFill>
                <a:latin typeface="方正清刻本悦宋简体" panose="02000000000000000000" pitchFamily="2" charset="-122"/>
                <a:ea typeface="方正清刻本悦宋简体" panose="02000000000000000000" pitchFamily="2" charset="-122"/>
                <a:sym typeface="+mn-ea"/>
              </a:rPr>
              <a:t>1935.12.17</a:t>
            </a:r>
          </a:p>
        </p:txBody>
      </p:sp>
      <p:sp>
        <p:nvSpPr>
          <p:cNvPr id="8" name="MH_Other_10"/>
          <p:cNvSpPr/>
          <p:nvPr>
            <p:custDataLst>
              <p:tags r:id="rId5"/>
            </p:custDataLst>
          </p:nvPr>
        </p:nvSpPr>
        <p:spPr>
          <a:xfrm>
            <a:off x="4773934" y="3301422"/>
            <a:ext cx="1532639"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dirty="0" smtClean="0">
                <a:solidFill>
                  <a:srgbClr val="C23C0D"/>
                </a:solidFill>
                <a:latin typeface="方正清刻本悦宋简体" panose="02000000000000000000" pitchFamily="2" charset="-122"/>
                <a:ea typeface="方正清刻本悦宋简体" panose="02000000000000000000" pitchFamily="2" charset="-122"/>
                <a:sym typeface="+mn-ea"/>
              </a:rPr>
              <a:t>1936.12.12</a:t>
            </a:r>
          </a:p>
        </p:txBody>
      </p:sp>
      <p:sp>
        <p:nvSpPr>
          <p:cNvPr id="9" name="MH_Other_11"/>
          <p:cNvSpPr/>
          <p:nvPr>
            <p:custDataLst>
              <p:tags r:id="rId6"/>
            </p:custDataLst>
          </p:nvPr>
        </p:nvSpPr>
        <p:spPr>
          <a:xfrm>
            <a:off x="6402275" y="3288692"/>
            <a:ext cx="1286641"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smtClean="0">
                <a:solidFill>
                  <a:srgbClr val="C23C0D"/>
                </a:solidFill>
                <a:latin typeface="方正清刻本悦宋简体" panose="02000000000000000000" pitchFamily="2" charset="-122"/>
                <a:ea typeface="方正清刻本悦宋简体" panose="02000000000000000000" pitchFamily="2" charset="-122"/>
                <a:sym typeface="+mn-ea"/>
              </a:rPr>
              <a:t>1937.7.7</a:t>
            </a:r>
          </a:p>
        </p:txBody>
      </p:sp>
      <p:grpSp>
        <p:nvGrpSpPr>
          <p:cNvPr id="13" name="组合 12"/>
          <p:cNvGrpSpPr/>
          <p:nvPr/>
        </p:nvGrpSpPr>
        <p:grpSpPr>
          <a:xfrm>
            <a:off x="1886141" y="3682270"/>
            <a:ext cx="1331912" cy="652481"/>
            <a:chOff x="2329575" y="3099525"/>
            <a:chExt cx="1331912" cy="652481"/>
          </a:xfrm>
        </p:grpSpPr>
        <p:cxnSp>
          <p:nvCxnSpPr>
            <p:cNvPr id="14" name="MH_Other_2"/>
            <p:cNvCxnSpPr/>
            <p:nvPr>
              <p:custDataLst>
                <p:tags r:id="rId24"/>
              </p:custDataLst>
            </p:nvPr>
          </p:nvCxnSpPr>
          <p:spPr>
            <a:xfrm>
              <a:off x="2735733" y="3099525"/>
              <a:ext cx="183240" cy="645037"/>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5" name="MH_Other_13"/>
            <p:cNvCxnSpPr/>
            <p:nvPr>
              <p:custDataLst>
                <p:tags r:id="rId25"/>
              </p:custDataLst>
            </p:nvPr>
          </p:nvCxnSpPr>
          <p:spPr>
            <a:xfrm>
              <a:off x="2329575" y="3752006"/>
              <a:ext cx="1331912"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389995" y="2680217"/>
            <a:ext cx="1331912" cy="623888"/>
            <a:chOff x="3605925" y="2059731"/>
            <a:chExt cx="1331912" cy="623888"/>
          </a:xfrm>
        </p:grpSpPr>
        <p:cxnSp>
          <p:nvCxnSpPr>
            <p:cNvPr id="17" name="MH_Other_3"/>
            <p:cNvCxnSpPr/>
            <p:nvPr>
              <p:custDataLst>
                <p:tags r:id="rId22"/>
              </p:custDataLst>
            </p:nvPr>
          </p:nvCxnSpPr>
          <p:spPr>
            <a:xfrm flipV="1">
              <a:off x="4040900" y="2059732"/>
              <a:ext cx="201612" cy="623887"/>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8" name="MH_Other_14"/>
            <p:cNvCxnSpPr/>
            <p:nvPr>
              <p:custDataLst>
                <p:tags r:id="rId23"/>
              </p:custDataLst>
            </p:nvPr>
          </p:nvCxnSpPr>
          <p:spPr>
            <a:xfrm>
              <a:off x="3605925" y="2059731"/>
              <a:ext cx="1331912"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049479" y="3664468"/>
            <a:ext cx="1331912" cy="708025"/>
            <a:chOff x="5006100" y="3043982"/>
            <a:chExt cx="1331912" cy="708025"/>
          </a:xfrm>
        </p:grpSpPr>
        <p:cxnSp>
          <p:nvCxnSpPr>
            <p:cNvPr id="20" name="MH_Other_4"/>
            <p:cNvCxnSpPr/>
            <p:nvPr>
              <p:custDataLst>
                <p:tags r:id="rId20"/>
              </p:custDataLst>
            </p:nvPr>
          </p:nvCxnSpPr>
          <p:spPr>
            <a:xfrm>
              <a:off x="5442662" y="3043982"/>
              <a:ext cx="209550" cy="708025"/>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1" name="MH_Other_15"/>
            <p:cNvCxnSpPr/>
            <p:nvPr>
              <p:custDataLst>
                <p:tags r:id="rId21"/>
              </p:custDataLst>
            </p:nvPr>
          </p:nvCxnSpPr>
          <p:spPr>
            <a:xfrm>
              <a:off x="5006100" y="3752006"/>
              <a:ext cx="1331912"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480074" y="2673959"/>
            <a:ext cx="1331913" cy="623888"/>
            <a:chOff x="6859776" y="2053473"/>
            <a:chExt cx="1331913" cy="623888"/>
          </a:xfrm>
        </p:grpSpPr>
        <p:cxnSp>
          <p:nvCxnSpPr>
            <p:cNvPr id="23" name="MH_Other_5"/>
            <p:cNvCxnSpPr/>
            <p:nvPr>
              <p:custDataLst>
                <p:tags r:id="rId18"/>
              </p:custDataLst>
            </p:nvPr>
          </p:nvCxnSpPr>
          <p:spPr>
            <a:xfrm flipV="1">
              <a:off x="7304276" y="2053474"/>
              <a:ext cx="201613" cy="623887"/>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4" name="MH_Other_16"/>
            <p:cNvCxnSpPr/>
            <p:nvPr>
              <p:custDataLst>
                <p:tags r:id="rId19"/>
              </p:custDataLst>
            </p:nvPr>
          </p:nvCxnSpPr>
          <p:spPr>
            <a:xfrm>
              <a:off x="6859776" y="2053473"/>
              <a:ext cx="1331913"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25" name="MH_Other_10"/>
          <p:cNvSpPr/>
          <p:nvPr>
            <p:custDataLst>
              <p:tags r:id="rId7"/>
            </p:custDataLst>
          </p:nvPr>
        </p:nvSpPr>
        <p:spPr>
          <a:xfrm>
            <a:off x="9157975" y="3269509"/>
            <a:ext cx="1322567"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smtClean="0">
                <a:solidFill>
                  <a:srgbClr val="C23C0D"/>
                </a:solidFill>
                <a:latin typeface="方正清刻本悦宋简体" panose="02000000000000000000" pitchFamily="2" charset="-122"/>
                <a:ea typeface="方正清刻本悦宋简体" panose="02000000000000000000" pitchFamily="2" charset="-122"/>
                <a:sym typeface="+mn-ea"/>
              </a:rPr>
              <a:t>1945.9.2</a:t>
            </a:r>
          </a:p>
        </p:txBody>
      </p:sp>
      <p:sp>
        <p:nvSpPr>
          <p:cNvPr id="26" name="MH_Other_11"/>
          <p:cNvSpPr/>
          <p:nvPr>
            <p:custDataLst>
              <p:tags r:id="rId8"/>
            </p:custDataLst>
          </p:nvPr>
        </p:nvSpPr>
        <p:spPr>
          <a:xfrm>
            <a:off x="10590561" y="3269509"/>
            <a:ext cx="1273955"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smtClean="0">
                <a:solidFill>
                  <a:srgbClr val="C23C0D"/>
                </a:solidFill>
                <a:latin typeface="方正清刻本悦宋简体" panose="02000000000000000000" pitchFamily="2" charset="-122"/>
                <a:ea typeface="方正清刻本悦宋简体" panose="02000000000000000000" pitchFamily="2" charset="-122"/>
                <a:sym typeface="+mn-ea"/>
              </a:rPr>
              <a:t>1945.9.3</a:t>
            </a:r>
          </a:p>
        </p:txBody>
      </p:sp>
      <p:grpSp>
        <p:nvGrpSpPr>
          <p:cNvPr id="27" name="组合 26"/>
          <p:cNvGrpSpPr/>
          <p:nvPr/>
        </p:nvGrpSpPr>
        <p:grpSpPr>
          <a:xfrm>
            <a:off x="9144655" y="2646357"/>
            <a:ext cx="1331913" cy="623887"/>
            <a:chOff x="9851570" y="2012200"/>
            <a:chExt cx="1331913" cy="623887"/>
          </a:xfrm>
        </p:grpSpPr>
        <p:cxnSp>
          <p:nvCxnSpPr>
            <p:cNvPr id="28" name="MH_Other_5"/>
            <p:cNvCxnSpPr/>
            <p:nvPr>
              <p:custDataLst>
                <p:tags r:id="rId16"/>
              </p:custDataLst>
            </p:nvPr>
          </p:nvCxnSpPr>
          <p:spPr>
            <a:xfrm flipV="1">
              <a:off x="10457321" y="2012200"/>
              <a:ext cx="201613" cy="623887"/>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9" name="MH_Other_16"/>
            <p:cNvCxnSpPr/>
            <p:nvPr>
              <p:custDataLst>
                <p:tags r:id="rId17"/>
              </p:custDataLst>
            </p:nvPr>
          </p:nvCxnSpPr>
          <p:spPr>
            <a:xfrm>
              <a:off x="9851570" y="2012200"/>
              <a:ext cx="1331913"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7948453" y="3636518"/>
            <a:ext cx="1331913" cy="744455"/>
            <a:chOff x="8478281" y="3049083"/>
            <a:chExt cx="1331913" cy="744455"/>
          </a:xfrm>
        </p:grpSpPr>
        <p:cxnSp>
          <p:nvCxnSpPr>
            <p:cNvPr id="31" name="MH_Other_4"/>
            <p:cNvCxnSpPr/>
            <p:nvPr>
              <p:custDataLst>
                <p:tags r:id="rId14"/>
              </p:custDataLst>
            </p:nvPr>
          </p:nvCxnSpPr>
          <p:spPr>
            <a:xfrm>
              <a:off x="8943361" y="3049083"/>
              <a:ext cx="209550" cy="708025"/>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2" name="MH_Other_16"/>
            <p:cNvCxnSpPr/>
            <p:nvPr>
              <p:custDataLst>
                <p:tags r:id="rId15"/>
              </p:custDataLst>
            </p:nvPr>
          </p:nvCxnSpPr>
          <p:spPr>
            <a:xfrm>
              <a:off x="8478281" y="3793538"/>
              <a:ext cx="1331913"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208803" y="2223251"/>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九一八事变</a:t>
            </a:r>
            <a:endParaRPr lang="zh-CN" altLang="en-US" sz="2000" dirty="0">
              <a:latin typeface="等线" panose="02010600030101010101" pitchFamily="2" charset="-122"/>
              <a:ea typeface="等线" panose="02010600030101010101" pitchFamily="2" charset="-122"/>
            </a:endParaRPr>
          </a:p>
        </p:txBody>
      </p:sp>
      <p:sp>
        <p:nvSpPr>
          <p:cNvPr id="34" name="文本框 33"/>
          <p:cNvSpPr txBox="1"/>
          <p:nvPr/>
        </p:nvSpPr>
        <p:spPr>
          <a:xfrm>
            <a:off x="1682075" y="4442200"/>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一二九运动</a:t>
            </a:r>
            <a:endParaRPr lang="zh-CN" altLang="en-US" sz="2000" dirty="0">
              <a:latin typeface="等线" panose="02010600030101010101" pitchFamily="2" charset="-122"/>
              <a:ea typeface="等线" panose="02010600030101010101" pitchFamily="2" charset="-122"/>
            </a:endParaRPr>
          </a:p>
        </p:txBody>
      </p:sp>
      <p:sp>
        <p:nvSpPr>
          <p:cNvPr id="35" name="矩形 34"/>
          <p:cNvSpPr/>
          <p:nvPr/>
        </p:nvSpPr>
        <p:spPr>
          <a:xfrm>
            <a:off x="3328834" y="2223206"/>
            <a:ext cx="1641159" cy="400110"/>
          </a:xfrm>
          <a:prstGeom prst="rect">
            <a:avLst/>
          </a:prstGeom>
          <a:ln w="3175">
            <a:noFill/>
            <a:prstDash val="solid"/>
            <a:tailEnd type="ova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瓦窑堡会议</a:t>
            </a:r>
            <a:endParaRPr lang="zh-CN" altLang="en-US" sz="2000" dirty="0">
              <a:latin typeface="等线" panose="02010600030101010101" pitchFamily="2" charset="-122"/>
              <a:ea typeface="等线" panose="02010600030101010101" pitchFamily="2" charset="-122"/>
            </a:endParaRPr>
          </a:p>
        </p:txBody>
      </p:sp>
      <p:sp>
        <p:nvSpPr>
          <p:cNvPr id="36" name="文本框 35"/>
          <p:cNvSpPr txBox="1"/>
          <p:nvPr/>
        </p:nvSpPr>
        <p:spPr>
          <a:xfrm>
            <a:off x="4949447" y="4442200"/>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西安事变</a:t>
            </a:r>
            <a:endParaRPr lang="zh-CN" altLang="en-US" sz="2000" dirty="0">
              <a:latin typeface="等线" panose="02010600030101010101" pitchFamily="2" charset="-122"/>
              <a:ea typeface="等线" panose="02010600030101010101" pitchFamily="2" charset="-122"/>
            </a:endParaRPr>
          </a:p>
        </p:txBody>
      </p:sp>
      <p:sp>
        <p:nvSpPr>
          <p:cNvPr id="37" name="文本框 36"/>
          <p:cNvSpPr txBox="1"/>
          <p:nvPr/>
        </p:nvSpPr>
        <p:spPr>
          <a:xfrm>
            <a:off x="6483025" y="2257348"/>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七七事变</a:t>
            </a:r>
            <a:endParaRPr lang="zh-CN" altLang="en-US" sz="2000" dirty="0">
              <a:latin typeface="等线" panose="02010600030101010101" pitchFamily="2" charset="-122"/>
              <a:ea typeface="等线" panose="02010600030101010101" pitchFamily="2" charset="-122"/>
            </a:endParaRPr>
          </a:p>
        </p:txBody>
      </p:sp>
      <p:sp>
        <p:nvSpPr>
          <p:cNvPr id="38" name="文本框 37"/>
          <p:cNvSpPr txBox="1"/>
          <p:nvPr/>
        </p:nvSpPr>
        <p:spPr>
          <a:xfrm>
            <a:off x="7886994" y="4428552"/>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洛川会议</a:t>
            </a:r>
            <a:endParaRPr lang="zh-CN" altLang="en-US" sz="2000" dirty="0">
              <a:latin typeface="等线" panose="02010600030101010101" pitchFamily="2" charset="-122"/>
              <a:ea typeface="等线" panose="02010600030101010101" pitchFamily="2" charset="-122"/>
            </a:endParaRPr>
          </a:p>
        </p:txBody>
      </p:sp>
      <p:sp>
        <p:nvSpPr>
          <p:cNvPr id="39" name="文本框 38"/>
          <p:cNvSpPr txBox="1"/>
          <p:nvPr/>
        </p:nvSpPr>
        <p:spPr>
          <a:xfrm>
            <a:off x="8544499" y="2215020"/>
            <a:ext cx="2040218"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日本签署投降书</a:t>
            </a:r>
            <a:endParaRPr lang="zh-CN" altLang="en-US" sz="2000" dirty="0">
              <a:latin typeface="等线" panose="02010600030101010101" pitchFamily="2" charset="-122"/>
              <a:ea typeface="等线" panose="02010600030101010101" pitchFamily="2" charset="-122"/>
            </a:endParaRPr>
          </a:p>
        </p:txBody>
      </p:sp>
      <p:grpSp>
        <p:nvGrpSpPr>
          <p:cNvPr id="43" name="组合 15"/>
          <p:cNvGrpSpPr/>
          <p:nvPr/>
        </p:nvGrpSpPr>
        <p:grpSpPr>
          <a:xfrm>
            <a:off x="345298" y="2643411"/>
            <a:ext cx="1331912" cy="623888"/>
            <a:chOff x="3605925" y="2059731"/>
            <a:chExt cx="1331912" cy="623888"/>
          </a:xfrm>
        </p:grpSpPr>
        <p:cxnSp>
          <p:nvCxnSpPr>
            <p:cNvPr id="44" name="MH_Other_3"/>
            <p:cNvCxnSpPr/>
            <p:nvPr>
              <p:custDataLst>
                <p:tags r:id="rId12"/>
              </p:custDataLst>
            </p:nvPr>
          </p:nvCxnSpPr>
          <p:spPr>
            <a:xfrm flipV="1">
              <a:off x="4040900" y="2059732"/>
              <a:ext cx="201612" cy="623887"/>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45" name="MH_Other_14"/>
            <p:cNvCxnSpPr/>
            <p:nvPr>
              <p:custDataLst>
                <p:tags r:id="rId13"/>
              </p:custDataLst>
            </p:nvPr>
          </p:nvCxnSpPr>
          <p:spPr>
            <a:xfrm>
              <a:off x="3605925" y="2059731"/>
              <a:ext cx="1331912"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46" name="MH_Other_11"/>
          <p:cNvSpPr/>
          <p:nvPr>
            <p:custDataLst>
              <p:tags r:id="rId9"/>
            </p:custDataLst>
          </p:nvPr>
        </p:nvSpPr>
        <p:spPr>
          <a:xfrm>
            <a:off x="7774327" y="3286013"/>
            <a:ext cx="1286641" cy="355600"/>
          </a:xfrm>
          <a:prstGeom prst="roundRect">
            <a:avLst>
              <a:gd name="adj" fmla="val 44384"/>
            </a:avLst>
          </a:prstGeom>
          <a:solidFill>
            <a:schemeClr val="bg1"/>
          </a:solidFill>
          <a:ln w="28575">
            <a:solidFill>
              <a:srgbClr val="C23C0D"/>
            </a:solidFill>
          </a:ln>
        </p:spPr>
        <p:txBody>
          <a:bodyPr anchor="ctr">
            <a:noAutofit/>
          </a:bodyPr>
          <a:lstStyle/>
          <a:p>
            <a:pPr lvl="0" algn="ctr">
              <a:lnSpc>
                <a:spcPct val="120000"/>
              </a:lnSpc>
              <a:defRPr/>
            </a:pPr>
            <a:r>
              <a:rPr lang="en-US" altLang="zh-CN" sz="1600" dirty="0" smtClean="0">
                <a:solidFill>
                  <a:srgbClr val="C23C0D"/>
                </a:solidFill>
                <a:latin typeface="方正清刻本悦宋简体" panose="02000000000000000000" pitchFamily="2" charset="-122"/>
                <a:ea typeface="方正清刻本悦宋简体" panose="02000000000000000000" pitchFamily="2" charset="-122"/>
                <a:sym typeface="+mn-ea"/>
              </a:rPr>
              <a:t>1937.8.22</a:t>
            </a:r>
          </a:p>
        </p:txBody>
      </p:sp>
      <p:grpSp>
        <p:nvGrpSpPr>
          <p:cNvPr id="47" name="组合 29"/>
          <p:cNvGrpSpPr/>
          <p:nvPr/>
        </p:nvGrpSpPr>
        <p:grpSpPr>
          <a:xfrm>
            <a:off x="10687843" y="3636518"/>
            <a:ext cx="1331913" cy="744455"/>
            <a:chOff x="8478281" y="3049083"/>
            <a:chExt cx="1331913" cy="744455"/>
          </a:xfrm>
        </p:grpSpPr>
        <p:cxnSp>
          <p:nvCxnSpPr>
            <p:cNvPr id="48" name="MH_Other_4"/>
            <p:cNvCxnSpPr/>
            <p:nvPr>
              <p:custDataLst>
                <p:tags r:id="rId10"/>
              </p:custDataLst>
            </p:nvPr>
          </p:nvCxnSpPr>
          <p:spPr>
            <a:xfrm>
              <a:off x="8943361" y="3049083"/>
              <a:ext cx="209550" cy="708025"/>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49" name="MH_Other_16"/>
            <p:cNvCxnSpPr/>
            <p:nvPr>
              <p:custDataLst>
                <p:tags r:id="rId11"/>
              </p:custDataLst>
            </p:nvPr>
          </p:nvCxnSpPr>
          <p:spPr>
            <a:xfrm>
              <a:off x="8478281" y="3793538"/>
              <a:ext cx="1331913" cy="0"/>
            </a:xfrm>
            <a:prstGeom prst="line">
              <a:avLst/>
            </a:prstGeom>
            <a:ln w="3175">
              <a:solidFill>
                <a:srgbClr val="C23C0D"/>
              </a:solidFill>
              <a:prstDash val="solid"/>
              <a:tailEnd type="ova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10762141" y="4442200"/>
            <a:ext cx="1641159" cy="400110"/>
          </a:xfrm>
          <a:prstGeom prst="rect">
            <a:avLst/>
          </a:prstGeom>
          <a:noFill/>
        </p:spPr>
        <p:txBody>
          <a:bodyPr wrap="square" rtlCol="0">
            <a:spAutoFit/>
          </a:bodyPr>
          <a:lstStyle/>
          <a:p>
            <a:pPr algn="ctr"/>
            <a:r>
              <a:rPr lang="zh-CN" altLang="en-US" sz="2000" dirty="0" smtClean="0">
                <a:latin typeface="等线" panose="02010600030101010101" pitchFamily="2" charset="-122"/>
                <a:ea typeface="等线" panose="02010600030101010101" pitchFamily="2" charset="-122"/>
              </a:rPr>
              <a:t>纪念日</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540484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8349" y="489973"/>
            <a:ext cx="10192076" cy="544050"/>
          </a:xfrm>
        </p:spPr>
        <p:txBody>
          <a:bodyPr/>
          <a:lstStyle/>
          <a:p>
            <a:r>
              <a:rPr lang="zh-CN" altLang="en-US" dirty="0">
                <a:solidFill>
                  <a:schemeClr val="tx1"/>
                </a:solidFill>
              </a:rPr>
              <a:t>会议记忆</a:t>
            </a:r>
          </a:p>
        </p:txBody>
      </p:sp>
      <p:sp>
        <p:nvSpPr>
          <p:cNvPr id="3" name="内容占位符 2"/>
          <p:cNvSpPr>
            <a:spLocks noGrp="1"/>
          </p:cNvSpPr>
          <p:nvPr>
            <p:ph idx="1"/>
          </p:nvPr>
        </p:nvSpPr>
        <p:spPr>
          <a:xfrm>
            <a:off x="1586345" y="2122554"/>
            <a:ext cx="9536084" cy="2913254"/>
          </a:xfrm>
        </p:spPr>
        <p:txBody>
          <a:bodyPr>
            <a:normAutofit/>
          </a:bodyPr>
          <a:lstStyle/>
          <a:p>
            <a:r>
              <a:rPr lang="zh-CN" altLang="en-US" sz="2000" dirty="0">
                <a:latin typeface="黑体" panose="02010609060101010101" pitchFamily="49" charset="-122"/>
                <a:ea typeface="黑体" panose="02010609060101010101" pitchFamily="49" charset="-122"/>
              </a:rPr>
              <a:t>一大党，二大纲。三大联国搞合作，四大五大净瞎忙。</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八一南昌第一枪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八七政权要靠枪。秋收工农来战斗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三湾改编新军装。</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遵义生死转折点，瓦窑战线要统一。洛川纲领有十条，七大老毛思想立。</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未完待续</a:t>
            </a:r>
            <a:r>
              <a:rPr lang="en-US" altLang="zh-CN" sz="2000"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3333587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black"/>
                </a:solidFill>
                <a:latin typeface="黑体" panose="02010609060101010101" pitchFamily="49" charset="-122"/>
                <a:ea typeface="黑体" panose="02010609060101010101" pitchFamily="49" charset="-122"/>
                <a:sym typeface="+mn-ea"/>
              </a:rPr>
              <a:t>打天下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black"/>
                </a:solidFill>
                <a:latin typeface="黑体" panose="02010609060101010101" pitchFamily="49" charset="-122"/>
                <a:ea typeface="黑体" panose="02010609060101010101" pitchFamily="49" charset="-122"/>
                <a:sym typeface="+mn-ea"/>
              </a:rPr>
              <a:t>守天下</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white"/>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第八章：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prstClr val="black"/>
                </a:solidFill>
                <a:latin typeface="黑体" panose="02010609060101010101" pitchFamily="49" charset="-122"/>
                <a:ea typeface="黑体" panose="02010609060101010101" pitchFamily="49" charset="-122"/>
              </a:rPr>
              <a:t>第九章：</a:t>
            </a:r>
            <a:r>
              <a:rPr lang="zh-CN" altLang="en-US" dirty="0">
                <a:solidFill>
                  <a:prstClr val="black"/>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第十章：改革开放与</a:t>
            </a:r>
            <a:r>
              <a:rPr lang="zh-CN" altLang="en-US">
                <a:solidFill>
                  <a:prstClr val="black"/>
                </a:solidFill>
                <a:latin typeface="黑体" panose="02010609060101010101" pitchFamily="49" charset="-122"/>
                <a:ea typeface="黑体" panose="02010609060101010101" pitchFamily="49" charset="-122"/>
              </a:rPr>
              <a:t>现代化建设新时期</a:t>
            </a:r>
            <a:endParaRPr lang="zh-CN" altLang="en-US" dirty="0">
              <a:solidFill>
                <a:prstClr val="black"/>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prstClr val="black"/>
                </a:solidFill>
                <a:latin typeface="黑体" panose="02010609060101010101" pitchFamily="49" charset="-122"/>
                <a:ea typeface="黑体" panose="02010609060101010101" pitchFamily="49" charset="-122"/>
              </a:rPr>
              <a:t>第十一章：中国特色</a:t>
            </a:r>
            <a:r>
              <a:rPr lang="zh-CN" altLang="en-US">
                <a:solidFill>
                  <a:prstClr val="black"/>
                </a:solidFill>
                <a:latin typeface="黑体" panose="02010609060101010101" pitchFamily="49" charset="-122"/>
                <a:ea typeface="黑体" panose="02010609060101010101" pitchFamily="49" charset="-122"/>
              </a:rPr>
              <a:t>社会主义进入新时代</a:t>
            </a:r>
            <a:endParaRPr lang="zh-CN" altLang="en-US" dirty="0">
              <a:solidFill>
                <a:prstClr val="black"/>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70630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algn="ctr">
              <a:spcBef>
                <a:spcPct val="20000"/>
              </a:spcBef>
            </a:pPr>
            <a:r>
              <a:rPr lang="zh-CN" altLang="en-US" sz="4800" dirty="0">
                <a:solidFill>
                  <a:prstClr val="black"/>
                </a:solidFill>
                <a:latin typeface="华文新魏" panose="02010800040101010101" pitchFamily="2" charset="-122"/>
                <a:ea typeface="华文新魏" panose="02010800040101010101" pitchFamily="2" charset="-122"/>
                <a:sym typeface="Palatino Linotype" panose="02040502050505030304" pitchFamily="18" charset="0"/>
              </a:rPr>
              <a:t>第七章   为创建新中国而奋斗</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extLst>
      <p:ext uri="{BB962C8B-B14F-4D97-AF65-F5344CB8AC3E}">
        <p14:creationId xmlns:p14="http://schemas.microsoft.com/office/powerpoint/2010/main" val="11143791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100.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Other"/>
  <p:tag name="MH_ORDER" val="5"/>
</p:tagLst>
</file>

<file path=ppt/tags/tag104.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20.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2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2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28.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29.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30.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3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37.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38.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40.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4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4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49.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50.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52.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6"/>
</p:tagLst>
</file>

<file path=ppt/tags/tag54.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5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5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6"/>
</p:tagLst>
</file>

<file path=ppt/tags/tag62.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7"/>
</p:tagLst>
</file>

<file path=ppt/tags/tag63.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8"/>
</p:tagLst>
</file>

<file path=ppt/tags/tag64.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9"/>
</p:tagLst>
</file>

<file path=ppt/tags/tag65.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0"/>
</p:tagLst>
</file>

<file path=ppt/tags/tag66.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1"/>
</p:tagLst>
</file>

<file path=ppt/tags/tag67.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0"/>
</p:tagLst>
</file>

<file path=ppt/tags/tag68.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1"/>
</p:tagLst>
</file>

<file path=ppt/tags/tag69.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1"/>
</p:tagLst>
</file>

<file path=ppt/tags/tag7.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6"/>
</p:tagLst>
</file>

<file path=ppt/tags/tag72.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4"/>
</p:tagLst>
</file>

<file path=ppt/tags/tag74.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6"/>
</p:tagLst>
</file>

<file path=ppt/tags/tag76.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5"/>
</p:tagLst>
</file>

<file path=ppt/tags/tag77.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6"/>
</p:tagLst>
</file>

<file path=ppt/tags/tag78.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5"/>
</p:tagLst>
</file>

<file path=ppt/tags/tag79.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6"/>
</p:tagLst>
</file>

<file path=ppt/tags/tag8.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7"/>
</p:tagLst>
</file>

<file path=ppt/tags/tag80.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5"/>
</p:tagLst>
</file>

<file path=ppt/tags/tag82.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4"/>
</p:tagLst>
</file>

<file path=ppt/tags/tag84.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60413114811"/>
  <p:tag name="MH_LIBRARY" val="GRAPHIC"/>
  <p:tag name="MH_TYPE" val="Other"/>
  <p:tag name="MH_ORDER" val="13"/>
</p:tagLst>
</file>

<file path=ppt/tags/tag86.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Other"/>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5104340"/>
  <p:tag name="MH_LIBRARY" val="GRAPHIC"/>
  <p:tag name="MH_TYPE" val="Other"/>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2"/>
</p:tagLst>
</file>

<file path=ppt/tags/tag91.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Other"/>
  <p:tag name="MH_ORDER" val="5"/>
</p:tagLst>
</file>

<file path=ppt/tags/tag94.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SubTitle"/>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Other"/>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51110145307"/>
  <p:tag name="MH_LIBRARY" val="GRAPHIC"/>
  <p:tag name="MH_TYPE" val="Text"/>
  <p:tag name="MH_ORDER"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9837</Words>
  <Application>Microsoft Macintosh PowerPoint</Application>
  <PresentationFormat>宽屏</PresentationFormat>
  <Paragraphs>1721</Paragraphs>
  <Slides>125</Slides>
  <Notes>25</Notes>
  <HiddenSlides>0</HiddenSlides>
  <MMClips>0</MMClips>
  <ScaleCrop>false</ScaleCrop>
  <HeadingPairs>
    <vt:vector size="6" baseType="variant">
      <vt:variant>
        <vt:lpstr>已用的字体</vt:lpstr>
      </vt:variant>
      <vt:variant>
        <vt:i4>19</vt:i4>
      </vt:variant>
      <vt:variant>
        <vt:lpstr>主题</vt:lpstr>
      </vt:variant>
      <vt:variant>
        <vt:i4>7</vt:i4>
      </vt:variant>
      <vt:variant>
        <vt:lpstr>幻灯片标题</vt:lpstr>
      </vt:variant>
      <vt:variant>
        <vt:i4>125</vt:i4>
      </vt:variant>
    </vt:vector>
  </HeadingPairs>
  <TitlesOfParts>
    <vt:vector size="151" baseType="lpstr">
      <vt:lpstr>Arial</vt:lpstr>
      <vt:lpstr>Calibri</vt:lpstr>
      <vt:lpstr>Calibri Light</vt:lpstr>
      <vt:lpstr>Palatino Linotype</vt:lpstr>
      <vt:lpstr>PMingLiU</vt:lpstr>
      <vt:lpstr>SimHei</vt:lpstr>
      <vt:lpstr>Verdana</vt:lpstr>
      <vt:lpstr>Wingdings</vt:lpstr>
      <vt:lpstr>等线</vt:lpstr>
      <vt:lpstr>方正粗倩简体</vt:lpstr>
      <vt:lpstr>方正清刻本悦宋简体</vt:lpstr>
      <vt:lpstr>黑体</vt:lpstr>
      <vt:lpstr>华文行楷</vt:lpstr>
      <vt:lpstr>华文新魏</vt:lpstr>
      <vt:lpstr>楷体</vt:lpstr>
      <vt:lpstr>思源黑体 CN Light</vt:lpstr>
      <vt:lpstr>宋体</vt:lpstr>
      <vt:lpstr>微软雅黑</vt:lpstr>
      <vt:lpstr>幼圆</vt:lpstr>
      <vt:lpstr>1_Office 主题</vt:lpstr>
      <vt:lpstr>4_Office 主题</vt:lpstr>
      <vt:lpstr>5_Office 主题</vt:lpstr>
      <vt:lpstr>2_Office 主题</vt:lpstr>
      <vt:lpstr>3_Office 主题</vt:lpstr>
      <vt:lpstr>6_Office 主题</vt:lpstr>
      <vt:lpstr>7_Office 主题</vt:lpstr>
      <vt:lpstr>PowerPoint 演示文稿</vt:lpstr>
      <vt:lpstr>PowerPoint 演示文稿</vt:lpstr>
      <vt:lpstr>PowerPoint 演示文稿</vt:lpstr>
      <vt:lpstr>PowerPoint 演示文稿</vt:lpstr>
      <vt:lpstr>PowerPoint 演示文稿</vt:lpstr>
      <vt:lpstr>PowerPoint 演示文稿</vt:lpstr>
      <vt:lpstr>第二、三、四节  国共两党的抗争和战略三阶段 </vt:lpstr>
      <vt:lpstr>第二、三、四节  国共两党的抗争和战略三阶段 </vt:lpstr>
      <vt:lpstr>第二、三、四节  国共两党的抗争和战略三阶段 </vt:lpstr>
      <vt:lpstr>第二、三、四节  国共两党的抗争和战略三阶段 </vt:lpstr>
      <vt:lpstr>第二、三、四节  国共两党的抗争和战略三阶段 </vt:lpstr>
      <vt:lpstr>第二、三、四节  国共两党的抗争和战略三阶段 </vt:lpstr>
      <vt:lpstr>第二、三、四节  国共两党的抗争和战略三阶段 </vt:lpstr>
      <vt:lpstr>练一练</vt:lpstr>
      <vt:lpstr>练一练</vt:lpstr>
      <vt:lpstr>练一练</vt:lpstr>
      <vt:lpstr>练一练</vt:lpstr>
      <vt:lpstr>PowerPoint 演示文稿</vt:lpstr>
      <vt:lpstr>第二节  从局部抗战到全国性抗战</vt:lpstr>
      <vt:lpstr>第二节  从局部抗战到全国性抗战</vt:lpstr>
      <vt:lpstr>练一练</vt:lpstr>
      <vt:lpstr>练一练</vt:lpstr>
      <vt:lpstr>练一练</vt:lpstr>
      <vt:lpstr>练一练</vt:lpstr>
      <vt:lpstr>PowerPoint 演示文稿</vt:lpstr>
      <vt:lpstr>PowerPoint 演示文稿</vt:lpstr>
      <vt:lpstr>第三节 国民党的正面战场与大后方的抗日民主运动</vt:lpstr>
      <vt:lpstr>第三节 国民党的正面战场与大后方的抗日民主运动</vt:lpstr>
      <vt:lpstr>第三节 国民党的正面战场与大后方的抗日民主运动</vt:lpstr>
      <vt:lpstr>PowerPoint 演示文稿</vt:lpstr>
      <vt:lpstr>第三节 国民党的正面战场与大后方的抗日民主运动</vt:lpstr>
      <vt:lpstr>第三节 国民党的正面战场与大后方的抗日民主运动</vt:lpstr>
      <vt:lpstr>第三节 国民党的正面战场与大后方的抗日民主运动</vt:lpstr>
      <vt:lpstr>第三节 国民党的正面战场与大后方的抗日民主运动  </vt:lpstr>
      <vt:lpstr>PowerPoint 演示文稿</vt:lpstr>
      <vt:lpstr>第三节 国民党的正面战场与大后方的抗日民主运动  </vt:lpstr>
      <vt:lpstr>第三节 国民党的正面战场与大后方的抗日民主运动  </vt:lpstr>
      <vt:lpstr>第三节 国民党的正面战场与大后方的抗日民主运动  </vt:lpstr>
      <vt:lpstr>第三节 国民党的正面战场与大后方的抗日民主运动  </vt:lpstr>
      <vt:lpstr>练一练</vt:lpstr>
      <vt:lpstr>练一练</vt:lpstr>
      <vt:lpstr>练一练</vt:lpstr>
      <vt:lpstr>练一练</vt:lpstr>
      <vt:lpstr>练一练</vt:lpstr>
      <vt:lpstr>练一练</vt:lpstr>
      <vt:lpstr>练一练</vt:lpstr>
      <vt:lpstr>练一练</vt:lpstr>
      <vt:lpstr>练一练</vt:lpstr>
      <vt:lpstr>练一练</vt:lpstr>
      <vt:lpstr>PowerPoint 演示文稿</vt:lpstr>
      <vt:lpstr>PowerPoint 演示文稿</vt:lpstr>
      <vt:lpstr>第四节 中国共产党成为抗日战争的中流砥柱  </vt:lpstr>
      <vt:lpstr>第四节 中国共产党成为抗日战争的中流砥柱</vt:lpstr>
      <vt:lpstr>第四节 中国共产党成为抗日战争的中流砥柱</vt:lpstr>
      <vt:lpstr>第四节 中国共产党成为抗日战争的中流砥柱</vt:lpstr>
      <vt:lpstr>第四节 中国共产党成为抗日战争的中流砥柱</vt:lpstr>
      <vt:lpstr>第四节 中国共产党成为抗日战争的中流砥柱 </vt:lpstr>
      <vt:lpstr>第四节 中国共产党成为抗日战争的中流砥柱 </vt:lpstr>
      <vt:lpstr>第四节 中国共产党成为抗日战争的中流砥柱 </vt:lpstr>
      <vt:lpstr>第四节 中国共产党成为抗日战争的中流砥柱 </vt:lpstr>
      <vt:lpstr>PowerPoint 演示文稿</vt:lpstr>
      <vt:lpstr>第四节 中国共产党成为抗日战争的中流砥柱</vt:lpstr>
      <vt:lpstr>PowerPoint 演示文稿</vt:lpstr>
      <vt:lpstr>第四节 中国共产党成为抗日战争的中流砥柱  </vt:lpstr>
      <vt:lpstr>第四节 中国共产党成为抗日战争的中流砥柱</vt:lpstr>
      <vt:lpstr>第四节 中国共产党成为抗日战争的中流砥柱  </vt:lpstr>
      <vt:lpstr>第四节 中国共产党成为抗日战争的中流砥柱  </vt:lpstr>
      <vt:lpstr>第四节 中国共产党成为抗日战争的中流砥柱  </vt:lpstr>
      <vt:lpstr>第四节 中国共产党成为抗日战争的中流砥柱</vt:lpstr>
      <vt:lpstr>连线</vt:lpstr>
      <vt:lpstr>连线</vt:lpstr>
      <vt:lpstr>练一练</vt:lpstr>
      <vt:lpstr>练一练</vt:lpstr>
      <vt:lpstr>练一练</vt:lpstr>
      <vt:lpstr>练一练</vt:lpstr>
      <vt:lpstr>练一练</vt:lpstr>
      <vt:lpstr>练一练</vt:lpstr>
      <vt:lpstr>练一练</vt:lpstr>
      <vt:lpstr>练一练</vt:lpstr>
      <vt:lpstr>练一练</vt:lpstr>
      <vt:lpstr>练一练</vt:lpstr>
      <vt:lpstr>练一练</vt:lpstr>
      <vt:lpstr>练一练</vt:lpstr>
      <vt:lpstr>练一练</vt:lpstr>
      <vt:lpstr>练一练</vt:lpstr>
      <vt:lpstr>PowerPoint 演示文稿</vt:lpstr>
      <vt:lpstr>第五节  抗日战争的胜利及其意义</vt:lpstr>
      <vt:lpstr>第五节  抗日战争的胜利及其意义</vt:lpstr>
      <vt:lpstr>第五节  抗日战争的胜利及其意义</vt:lpstr>
      <vt:lpstr>PowerPoint 演示文稿</vt:lpstr>
      <vt:lpstr>第五节  抗日战争的胜利及其意义  </vt:lpstr>
      <vt:lpstr>练一练</vt:lpstr>
      <vt:lpstr>练一练</vt:lpstr>
      <vt:lpstr>练一练</vt:lpstr>
      <vt:lpstr>练一练</vt:lpstr>
      <vt:lpstr>抗战之路</vt:lpstr>
      <vt:lpstr>会议记忆</vt:lpstr>
      <vt:lpstr>PowerPoint 演示文稿</vt:lpstr>
      <vt:lpstr>PowerPoint 演示文稿</vt:lpstr>
      <vt:lpstr>PowerPoint 演示文稿</vt:lpstr>
      <vt:lpstr>PowerPoint 演示文稿</vt:lpstr>
      <vt:lpstr>PowerPoint 演示文稿</vt:lpstr>
      <vt:lpstr>第一节 从争取和平民主到进行自卫战争</vt:lpstr>
      <vt:lpstr>第一节 从争取和平民主到进行自卫战争</vt:lpstr>
      <vt:lpstr>练一练</vt:lpstr>
      <vt:lpstr>练一练</vt:lpstr>
      <vt:lpstr>PowerPoint 演示文稿</vt:lpstr>
      <vt:lpstr>第一节 从争取和平民主到进行自卫战争  </vt:lpstr>
      <vt:lpstr>第一节 从争取和平民主到进行自卫战争</vt:lpstr>
      <vt:lpstr>第一节 从争取和平民主到进行自卫战争</vt:lpstr>
      <vt:lpstr>第一节 从争取和平民主到进行自卫战争</vt:lpstr>
      <vt:lpstr>第一节 从争取和平民主到进行自卫战争</vt:lpstr>
      <vt:lpstr>PowerPoint 演示文稿</vt:lpstr>
      <vt:lpstr>第一节 从争取和平民主到进行自卫战争</vt:lpstr>
      <vt:lpstr>第一节 从争取和平民主到进行自卫战争</vt:lpstr>
      <vt:lpstr>练一练</vt:lpstr>
      <vt:lpstr>练一练</vt:lpstr>
      <vt:lpstr>练一练</vt:lpstr>
      <vt:lpstr>练一练</vt:lpstr>
      <vt:lpstr>练一练</vt:lpstr>
      <vt:lpstr>练一练</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498</cp:revision>
  <dcterms:created xsi:type="dcterms:W3CDTF">2015-01-10T04:56:00Z</dcterms:created>
  <dcterms:modified xsi:type="dcterms:W3CDTF">2019-12-24T02:23:45Z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